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253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27100" y="647700"/>
            <a:ext cx="381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62000" y="2095500"/>
            <a:ext cx="5588000" cy="990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                <a:tab pos="5384800" algn="l"/>
                <a:tab pos="5549900" algn="l"/>
              </a:tabLst>
            </a:pPr>
            <a:r>
              <a:rPr lang="en-US" altLang="zh-CN" sz="6002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故事的力量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5384800" algn="l"/>
                <a:tab pos="5549900" algn="l"/>
              </a:tabLst>
            </a:pPr>
            <a:r>
              <a:rPr lang="en-US" altLang="zh-CN" sz="1997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--如何影响，吸引和鼓舞他人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5384800" algn="l"/>
                <a:tab pos="55499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学员手册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5384800" algn="l"/>
                <a:tab pos="55499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</a:t>
            </a:r>
          </a:p>
          <a:p>
            <a:pPr>
              <a:lnSpc>
                <a:spcPts val="1100"/>
              </a:lnSpc>
              <a:tabLst>
                <a:tab pos="5384800" algn="l"/>
                <a:tab pos="5549900" algn="l"/>
              </a:tabLst>
            </a:pPr>
            <a:r>
              <a:rPr lang="en-US" altLang="zh-CN" dirty="0" smtClean="0"/>
              <a:t>	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032500" y="469900"/>
            <a:ext cx="254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08025" y="4814442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8025" y="5138039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08025" y="5461508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025" y="5784977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8025" y="6108446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8025" y="6432041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8025" y="6755510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8025" y="7078980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08025" y="7402448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08025" y="7726044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8025" y="8049514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08025" y="8372982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08025" y="8696452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08025" y="9020047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08025" y="9343517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08025" y="9666985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08025" y="9990581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8025" y="10294366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08025" y="10598150"/>
            <a:ext cx="3256026" cy="25400"/>
          </a:xfrm>
          <a:custGeom>
            <a:avLst/>
            <a:gdLst>
              <a:gd name="connsiteX0" fmla="*/ 6350 w 3256026"/>
              <a:gd name="connsiteY0" fmla="*/ 6350 h 25400"/>
              <a:gd name="connsiteX1" fmla="*/ 3249676 w 3256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6026" h="25400">
                <a:moveTo>
                  <a:pt x="6350" y="6350"/>
                </a:moveTo>
                <a:lnTo>
                  <a:pt x="3249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52500"/>
            <a:ext cx="5613400" cy="1027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10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00100" y="558800"/>
            <a:ext cx="53340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52324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5232400" algn="l"/>
              </a:tabLst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练习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2324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你曾经见到过有谁在神秘谷中失败吗？当时发生</a:t>
            </a:r>
          </a:p>
          <a:p>
            <a:pPr>
              <a:lnSpc>
                <a:spcPts val="1500"/>
              </a:lnSpc>
              <a:tabLst>
                <a:tab pos="52324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了什么？当你听到这个故事时你有什么感觉？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68700" y="558800"/>
            <a:ext cx="2641600" cy="615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4638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463800" algn="l"/>
              </a:tabLst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故事令人难忘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请回想你最近曾经参加过一个会议或演讲，</a:t>
            </a:r>
          </a:p>
          <a:p>
            <a:pPr>
              <a:lnSpc>
                <a:spcPts val="1400"/>
              </a:lnSpc>
              <a:tabLst>
                <a:tab pos="24638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你还能记得什么?只有分享的故事才有机会被</a:t>
            </a:r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人们所记住。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当安德鲁·索伯恩讲述新的NAB战略时，他认</a:t>
            </a:r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为我们不能要求别人去做一件连我们自己都</a:t>
            </a:r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没有准备去干的事。但是他并没有使用指令</a:t>
            </a:r>
          </a:p>
          <a:p>
            <a:pPr>
              <a:lnSpc>
                <a:spcPts val="14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性的语言，而是用一个例子来说明。他讲述</a:t>
            </a:r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了如何教他的儿子学习驾驶的故事。他要求</a:t>
            </a:r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儿子在转弯前3秒打指示灯，但是儿子转向他</a:t>
            </a:r>
          </a:p>
          <a:p>
            <a:pPr>
              <a:lnSpc>
                <a:spcPts val="14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说：“但是爸爸你自己从来没有那么做!”。</a:t>
            </a:r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许多听众对这个故事记忆深刻。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神经学家约翰·梅迪纳【3】说。“视觉为王”</a:t>
            </a:r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这就是为什么故事比单纯的结论或意见要令</a:t>
            </a:r>
          </a:p>
          <a:p>
            <a:pPr>
              <a:lnSpc>
                <a:spcPts val="14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人难忘的多。听众(或者读者)在脑海中创造了</a:t>
            </a:r>
          </a:p>
          <a:p>
            <a:pPr>
              <a:lnSpc>
                <a:spcPts val="14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一副图画。而且，故事是情感的管道，我们</a:t>
            </a:r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具有一种神秘的能力来记忆我们“感受”到</a:t>
            </a:r>
          </a:p>
          <a:p>
            <a:pPr>
              <a:lnSpc>
                <a:spcPts val="1300"/>
              </a:lnSpc>
              <a:tabLst>
                <a:tab pos="2463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的东西。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1500" y="444500"/>
            <a:ext cx="2933700" cy="902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010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000"/>
              </a:lnSpc>
              <a:tabLst>
                <a:tab pos="1270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故事的黏性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270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故事是坚实有力的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缩略性的语言是有效沟通的大敌。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我们通常喜欢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使用一些听起来令人印象深刻或“宏大”的词句，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比如：竞争力，以客户为导向，战略联盟等。我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们认为这听起来非常“酷”。但是这些词被大量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的滥用，以至于我们经常对这些词左耳朵进，右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耳朵出，没有留下任何痕迹。我们与生俱来就抵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抗一些模糊的语言或暧昧不清的形势。当我们面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对一些高度概括的事物时，我们总是试图用某些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故事来感受它。人类是一种追求“意义”的生物。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故事是让这个世界充满“意义”的关键方法。这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不是事实或真相的问题，而是一种说服力。【1】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想象当你的CEO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一位从来不会来你办公室的人，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突然出现在你那层楼时会发生什么?你会快速的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把你所知的与她有关的信息拼凑出来，在心中杜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撰出一个故事来解释他的光临：这已经是本季度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末了，她来找客户经理准备分析会议的讲稿。。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这看起来是一种合情合理的推测，然后你终于可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以放心回去工作了。稍后，一位同事急跑而来告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诉你：“工厂发生了一个大事故。”你很快会重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新组装你对CEO到来的原因的揣测。一个新的故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事代替了老的那个。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这是一种挑战，因为抽象性的语言充斥着我们的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商业生活。威廉·泽津(William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Zinsser)【2】写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到：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我们的社会，终日与一些毫无必要的华丽辞藻和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无意义的术语斗争。我们总是试图使自己听起来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更重要·····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故事是坚实有力，具象的。正是这种特指性令其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更有力量。不过最富有挑战的事情之一就是，你</a:t>
            </a:r>
          </a:p>
          <a:p>
            <a:pPr>
              <a:lnSpc>
                <a:spcPts val="13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需要从虽然印象深刻但是抽象的构词转到更为具</a:t>
            </a:r>
          </a:p>
          <a:p>
            <a:pPr>
              <a:lnSpc>
                <a:spcPts val="1400"/>
              </a:lnSpc>
              <a:tabLst>
                <a:tab pos="127000" algn="l"/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体，而细致的某种时刻。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27075" y="3917441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27075" y="4250309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7075" y="4583176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27075" y="4916042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27075" y="5248783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27075" y="5581650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27075" y="5914516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27075" y="6198870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27075" y="6483222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27075" y="6767448"/>
            <a:ext cx="4584700" cy="25400"/>
          </a:xfrm>
          <a:custGeom>
            <a:avLst/>
            <a:gdLst>
              <a:gd name="connsiteX0" fmla="*/ 6350 w 4584700"/>
              <a:gd name="connsiteY0" fmla="*/ 6350 h 25400"/>
              <a:gd name="connsiteX1" fmla="*/ 4578350 w 4584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5400">
                <a:moveTo>
                  <a:pt x="6350" y="6350"/>
                </a:moveTo>
                <a:lnTo>
                  <a:pt x="4578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15962" y="7595489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15962" y="7928102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15962" y="8260842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15962" y="8593455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15962" y="8926194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15962" y="9258807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15962" y="9591547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15962" y="9875773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5962" y="10160000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15962" y="10444098"/>
            <a:ext cx="4584763" cy="25400"/>
          </a:xfrm>
          <a:custGeom>
            <a:avLst/>
            <a:gdLst>
              <a:gd name="connsiteX0" fmla="*/ 6350 w 4584763"/>
              <a:gd name="connsiteY0" fmla="*/ 6350 h 25400"/>
              <a:gd name="connsiteX1" fmla="*/ 4578413 w 45847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63" h="25400">
                <a:moveTo>
                  <a:pt x="6350" y="6350"/>
                </a:moveTo>
                <a:lnTo>
                  <a:pt x="45784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65200"/>
            <a:ext cx="5613400" cy="1026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108700" y="117602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812800" y="2425700"/>
            <a:ext cx="228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155700" y="24638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活动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12800" y="2870200"/>
            <a:ext cx="5219700" cy="458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在课前测试中，你阅读了两个不同版本有关介绍新的协作平台的内容。你还分别记得些什么？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0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版本一：新的协作平台有很多很棒的特性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版本二：新的协作平台拯救生命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683000" y="558800"/>
            <a:ext cx="2527300" cy="753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3495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349500" algn="l"/>
              </a:tabLst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故事具有可信度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迈克尔是澳洲的一位漫画家。他非常友好，</a:t>
            </a:r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亲和和智慧。他的幽默和新奇非常出名。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从1970年开始，他设计并出版了大量的卡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通人物。著名的有“卷发”先生，在2006</a:t>
            </a:r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年墨尔本举行的澳大利亚联邦运动会上极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大的鼓舞了士气。他还是一个激进分子，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经常用卡通人物来针砭有争议的政治问题。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在2000年的一次电视访谈中，他被问到：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“你有曾经遇到死亡的威胁吗?”，迈克尔</a:t>
            </a:r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斟酌的回答：“是的。。。。。我碰到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过。”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在课程中，我们播放了那段视频并把画面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暂停在迈克尔回答的那段，然后我们当场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询问学员，是否相信他的话。仅有不到</a:t>
            </a:r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50%的人回答：“相信“。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在迈克尔结束这段采访之后，电视台播放</a:t>
            </a:r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了一段画外音：“迈克尔的回答被立即验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证了。当他打开手机后，就发现了一条留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言。这条留言威胁说要杀掉他的妻子并毁</a:t>
            </a:r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灭他的家庭。”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我们再次询问学员，现在是否相信迈克尔</a:t>
            </a:r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受到了死亡威胁?几乎100%的人都说：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“是的”。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我们可以看到，如果你仅仅是简单的申明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一个事实，即使这真的是事实，也只有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50%的人会相信。但是，如果你能提供一</a:t>
            </a:r>
          </a:p>
          <a:p>
            <a:pPr>
              <a:lnSpc>
                <a:spcPts val="14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个确实的例子来说明这个事实，几乎大部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分的人都会相信。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故事，正是这样一种确实的例子，强有力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的证明了你的观点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比仅仅叙述一个事实</a:t>
            </a:r>
          </a:p>
          <a:p>
            <a:pPr>
              <a:lnSpc>
                <a:spcPts val="1300"/>
              </a:lnSpc>
              <a:tabLst>
                <a:tab pos="23495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要可信的多。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13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8500" y="444500"/>
            <a:ext cx="2832100" cy="509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012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故事具有影响力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故事是一种最古老，但是却是最有效的一种吸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引人的方法。每个人都希望听到一个故事。记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住，努力用叙事的方法来传达你的信息。【4】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乌苏拉只有10分钟的时间和200名来自于微软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的经理人沟通。在2012年，微软买下了企业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社交网站Yammer。乌苏拉在Yammer担任客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户经理的职位。她的目标是：帮助微软办公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offtce365的“黑带”们理解Yammer的价值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和影响。在晚会上，她分享了两个有关客户的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故事。在当天的背对背的环节中，她的表现可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谓鹤立鸡群。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史蒂夫·霍普金，Yammer澳洲区客户服务总监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评价说：“这是当天唯一一次大家关上电脑，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仔细聆听的谈话。”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当乌苏拉结束她的故事时，微软要求在后面的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日子里举行101场Yammer的跟进会。销售代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表带着许多问题找到乌苏拉要求与Yammer联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系。那天乌苏拉和她的Yammer伙伴们用了与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他人截然不同的沟通方式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她讲述的是故事。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65200"/>
            <a:ext cx="5613400" cy="1026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709400"/>
            <a:ext cx="2120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08700" y="117602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35330" y="1015746"/>
            <a:ext cx="6122670" cy="10198100"/>
          </a:xfrm>
          <a:custGeom>
            <a:avLst/>
            <a:gdLst>
              <a:gd name="connsiteX0" fmla="*/ 0 w 6122670"/>
              <a:gd name="connsiteY0" fmla="*/ 0 h 10198100"/>
              <a:gd name="connsiteX1" fmla="*/ 6122669 w 6122670"/>
              <a:gd name="connsiteY1" fmla="*/ 0 h 10198100"/>
              <a:gd name="connsiteX2" fmla="*/ 6122669 w 6122670"/>
              <a:gd name="connsiteY2" fmla="*/ 10198099 h 10198100"/>
              <a:gd name="connsiteX3" fmla="*/ 0 w 6122670"/>
              <a:gd name="connsiteY3" fmla="*/ 10198099 h 10198100"/>
              <a:gd name="connsiteX4" fmla="*/ 0 w 6122670"/>
              <a:gd name="connsiteY4" fmla="*/ 0 h 1019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2670" h="10198100">
                <a:moveTo>
                  <a:pt x="0" y="0"/>
                </a:moveTo>
                <a:lnTo>
                  <a:pt x="6122669" y="0"/>
                </a:lnTo>
                <a:lnTo>
                  <a:pt x="6122669" y="10198099"/>
                </a:lnTo>
                <a:lnTo>
                  <a:pt x="0" y="101980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35330" y="6762750"/>
            <a:ext cx="5894070" cy="665226"/>
          </a:xfrm>
          <a:custGeom>
            <a:avLst/>
            <a:gdLst>
              <a:gd name="connsiteX0" fmla="*/ 0 w 5894070"/>
              <a:gd name="connsiteY0" fmla="*/ 665226 h 665226"/>
              <a:gd name="connsiteX1" fmla="*/ 5894069 w 5894070"/>
              <a:gd name="connsiteY1" fmla="*/ 665226 h 665226"/>
              <a:gd name="connsiteX2" fmla="*/ 5894069 w 5894070"/>
              <a:gd name="connsiteY2" fmla="*/ 0 h 665226"/>
              <a:gd name="connsiteX3" fmla="*/ 0 w 5894070"/>
              <a:gd name="connsiteY3" fmla="*/ 0 h 665226"/>
              <a:gd name="connsiteX4" fmla="*/ 0 w 5894070"/>
              <a:gd name="connsiteY4" fmla="*/ 665226 h 665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94070" h="665226">
                <a:moveTo>
                  <a:pt x="0" y="665226"/>
                </a:moveTo>
                <a:lnTo>
                  <a:pt x="5894069" y="665226"/>
                </a:lnTo>
                <a:lnTo>
                  <a:pt x="5894069" y="0"/>
                </a:lnTo>
                <a:lnTo>
                  <a:pt x="0" y="0"/>
                </a:lnTo>
                <a:lnTo>
                  <a:pt x="0" y="66522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1003300"/>
            <a:ext cx="6134100" cy="1023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25500" y="6985000"/>
            <a:ext cx="599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“你需要通过改变你的故事来改变你的思维”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15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8500" y="4445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6388100" cy="1022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16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11200" y="469900"/>
            <a:ext cx="5715000" cy="995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015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400"/>
              </a:lnSpc>
              <a:tabLst>
                <a:tab pos="5321300" algn="l"/>
              </a:tabLst>
            </a:pPr>
            <a:r>
              <a:rPr lang="en-US" altLang="zh-CN" sz="4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第二部分：</a:t>
            </a:r>
          </a:p>
          <a:p>
            <a:pPr>
              <a:lnSpc>
                <a:spcPts val="4800"/>
              </a:lnSpc>
              <a:tabLst>
                <a:tab pos="5321300" algn="l"/>
              </a:tabLst>
            </a:pPr>
            <a:r>
              <a:rPr lang="en-US" altLang="zh-CN" sz="4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联结的故事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153405" y="1757172"/>
            <a:ext cx="899921" cy="898397"/>
          </a:xfrm>
          <a:custGeom>
            <a:avLst/>
            <a:gdLst>
              <a:gd name="connsiteX0" fmla="*/ 0 w 899921"/>
              <a:gd name="connsiteY0" fmla="*/ 449198 h 898397"/>
              <a:gd name="connsiteX1" fmla="*/ 449960 w 899921"/>
              <a:gd name="connsiteY1" fmla="*/ 0 h 898397"/>
              <a:gd name="connsiteX2" fmla="*/ 899922 w 899921"/>
              <a:gd name="connsiteY2" fmla="*/ 449198 h 898397"/>
              <a:gd name="connsiteX3" fmla="*/ 449960 w 899921"/>
              <a:gd name="connsiteY3" fmla="*/ 898398 h 898397"/>
              <a:gd name="connsiteX4" fmla="*/ 0 w 899921"/>
              <a:gd name="connsiteY4" fmla="*/ 449198 h 8983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921" h="898397">
                <a:moveTo>
                  <a:pt x="0" y="449198"/>
                </a:moveTo>
                <a:cubicBezTo>
                  <a:pt x="0" y="201167"/>
                  <a:pt x="201422" y="0"/>
                  <a:pt x="449960" y="0"/>
                </a:cubicBezTo>
                <a:cubicBezTo>
                  <a:pt x="698500" y="0"/>
                  <a:pt x="899922" y="201167"/>
                  <a:pt x="899922" y="449198"/>
                </a:cubicBezTo>
                <a:cubicBezTo>
                  <a:pt x="899922" y="697229"/>
                  <a:pt x="698500" y="898398"/>
                  <a:pt x="449960" y="898398"/>
                </a:cubicBezTo>
                <a:cubicBezTo>
                  <a:pt x="201422" y="898398"/>
                  <a:pt x="0" y="697229"/>
                  <a:pt x="0" y="44919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18353" y="1722120"/>
            <a:ext cx="970025" cy="968501"/>
          </a:xfrm>
          <a:custGeom>
            <a:avLst/>
            <a:gdLst>
              <a:gd name="connsiteX0" fmla="*/ 35052 w 970025"/>
              <a:gd name="connsiteY0" fmla="*/ 484250 h 968501"/>
              <a:gd name="connsiteX1" fmla="*/ 485013 w 970025"/>
              <a:gd name="connsiteY1" fmla="*/ 35051 h 968501"/>
              <a:gd name="connsiteX2" fmla="*/ 934974 w 970025"/>
              <a:gd name="connsiteY2" fmla="*/ 484250 h 968501"/>
              <a:gd name="connsiteX3" fmla="*/ 485013 w 970025"/>
              <a:gd name="connsiteY3" fmla="*/ 933450 h 968501"/>
              <a:gd name="connsiteX4" fmla="*/ 35052 w 970025"/>
              <a:gd name="connsiteY4" fmla="*/ 484250 h 968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0025" h="968501">
                <a:moveTo>
                  <a:pt x="35052" y="484250"/>
                </a:moveTo>
                <a:cubicBezTo>
                  <a:pt x="35052" y="236219"/>
                  <a:pt x="236474" y="35051"/>
                  <a:pt x="485013" y="35051"/>
                </a:cubicBezTo>
                <a:cubicBezTo>
                  <a:pt x="733552" y="35051"/>
                  <a:pt x="934974" y="236219"/>
                  <a:pt x="934974" y="484250"/>
                </a:cubicBezTo>
                <a:cubicBezTo>
                  <a:pt x="934974" y="732281"/>
                  <a:pt x="733552" y="933450"/>
                  <a:pt x="485013" y="933450"/>
                </a:cubicBezTo>
                <a:cubicBezTo>
                  <a:pt x="236474" y="933450"/>
                  <a:pt x="35052" y="732281"/>
                  <a:pt x="35052" y="484250"/>
                </a:cubicBez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92127" y="1959808"/>
            <a:ext cx="636195" cy="621847"/>
          </a:xfrm>
          <a:custGeom>
            <a:avLst/>
            <a:gdLst>
              <a:gd name="connsiteX0" fmla="*/ 318097 w 636195"/>
              <a:gd name="connsiteY0" fmla="*/ 148645 h 621847"/>
              <a:gd name="connsiteX1" fmla="*/ 318097 w 636195"/>
              <a:gd name="connsiteY1" fmla="*/ 621847 h 621847"/>
              <a:gd name="connsiteX2" fmla="*/ 318097 w 636195"/>
              <a:gd name="connsiteY2" fmla="*/ 148645 h 621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36195" h="621847">
                <a:moveTo>
                  <a:pt x="318097" y="148645"/>
                </a:moveTo>
                <a:cubicBezTo>
                  <a:pt x="449669" y="-219400"/>
                  <a:pt x="963003" y="148645"/>
                  <a:pt x="318097" y="621847"/>
                </a:cubicBezTo>
                <a:cubicBezTo>
                  <a:pt x="-326808" y="148645"/>
                  <a:pt x="186525" y="-219400"/>
                  <a:pt x="318097" y="14864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57075" y="1924756"/>
            <a:ext cx="706299" cy="691951"/>
          </a:xfrm>
          <a:custGeom>
            <a:avLst/>
            <a:gdLst>
              <a:gd name="connsiteX0" fmla="*/ 353149 w 706299"/>
              <a:gd name="connsiteY0" fmla="*/ 183697 h 691951"/>
              <a:gd name="connsiteX1" fmla="*/ 353149 w 706299"/>
              <a:gd name="connsiteY1" fmla="*/ 656899 h 691951"/>
              <a:gd name="connsiteX2" fmla="*/ 353149 w 706299"/>
              <a:gd name="connsiteY2" fmla="*/ 183697 h 691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06299" h="691951">
                <a:moveTo>
                  <a:pt x="353149" y="183697"/>
                </a:moveTo>
                <a:cubicBezTo>
                  <a:pt x="484721" y="-184348"/>
                  <a:pt x="998055" y="183697"/>
                  <a:pt x="353149" y="656899"/>
                </a:cubicBezTo>
                <a:cubicBezTo>
                  <a:pt x="-291756" y="183697"/>
                  <a:pt x="221577" y="-184348"/>
                  <a:pt x="353149" y="183697"/>
                </a:cubicBez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441700"/>
            <a:ext cx="2489200" cy="177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79800" y="558800"/>
            <a:ext cx="27940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5527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5527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在没有了解你是谁之前，是不会有人愿意听你</a:t>
            </a:r>
          </a:p>
          <a:p>
            <a:pPr>
              <a:lnSpc>
                <a:spcPts val="1300"/>
              </a:lnSpc>
              <a:tabLst>
                <a:tab pos="25527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的演讲的。仅仅讲述你的业绩和简历非常无聊。</a:t>
            </a:r>
          </a:p>
          <a:p>
            <a:pPr>
              <a:lnSpc>
                <a:spcPts val="1400"/>
              </a:lnSpc>
              <a:tabLst>
                <a:tab pos="25527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听众们会很快换频道。一个更有效的方法是讲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" y="3619500"/>
            <a:ext cx="57023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述具有联结的故事。这些故事讲述了听众关注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的个人特质，而这也正恰恰是你要告诉他们的</a:t>
            </a:r>
          </a:p>
          <a:p>
            <a:pPr>
              <a:lnSpc>
                <a:spcPts val="14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事。比如一个包含了你的经验，品质，目标，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你如何工作以及你看重的事情的故事。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你的联结的故事还应显示出你与听众有着许多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的共同点。一位有着杰出影响力的心理学家罗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伯特·恰尔迪尼(Robert·Cialdini)指出我们会被</a:t>
            </a:r>
          </a:p>
          <a:p>
            <a:pPr>
              <a:lnSpc>
                <a:spcPts val="14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与我们所相似的人影响。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在不同的场合应使用不同的联结的故事。在新</a:t>
            </a:r>
          </a:p>
          <a:p>
            <a:pPr>
              <a:lnSpc>
                <a:spcPts val="14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员工面前做自我介绍的故事应该与你在高峰会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我们所有人都会面临这样一种时刻：快速的与他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上用的故事有所不同。</a:t>
            </a:r>
          </a:p>
          <a:p>
            <a:pPr>
              <a:lnSpc>
                <a:spcPts val="11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人形成默契，建立信任或显示出个人品质。使用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联结的故事能帮助我们达成这些目标。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                 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最重要的是毎一个你讲述的故事都会显示你的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个性。向某位你信任的人练习讲述你的联结性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2011年，澳大利亚CPA公司的首席执行官亚里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故事。他会给你最真诚的反馈。告诉你他们从</a:t>
            </a:r>
          </a:p>
          <a:p>
            <a:pPr>
              <a:lnSpc>
                <a:spcPts val="14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克斯·莫利(Alex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Malley)在领导力高峰会上做了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故事中看到的你。</a:t>
            </a:r>
          </a:p>
          <a:p>
            <a:pPr>
              <a:lnSpc>
                <a:spcPts val="11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如下开场：</a:t>
            </a:r>
          </a:p>
          <a:p>
            <a:pPr>
              <a:lnSpc>
                <a:spcPts val="12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组织同样会有联结的故事。这些被称为“品牌”</a:t>
            </a:r>
          </a:p>
          <a:p>
            <a:pPr>
              <a:lnSpc>
                <a:spcPts val="14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“领导力可以在组织的所有层级中运用。当我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故事。问题是很多品牌专员看起来在讲故事，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12岁时，我的母亲生病住院。在那之前，我从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却遗忘了使用标准的叙事格式。他们往往会说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没有去过医院。我站在病房前，看上去非常无助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哈雷-戴维森的故事是有关个人主义，克服中年</a:t>
            </a:r>
          </a:p>
          <a:p>
            <a:pPr>
              <a:lnSpc>
                <a:spcPts val="14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而担忧。一位正在擦洗地板的门卫注意到了我。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危机和获得完全的自由。但这并不是在讲述一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他把手中的拖把放进水桶并靠在墙上向我走来，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个故事。一个标准的叙事格式一般会用下面的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说：”你一定是Alex，你的母亲现在病得很重，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话开始：“约翰·福克斯是众多典型的哈雷骑手</a:t>
            </a:r>
          </a:p>
          <a:p>
            <a:pPr>
              <a:lnSpc>
                <a:spcPts val="14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但是她一直在提起你。她非常非常爱你。“说着，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中的一个。在2004年，他庆祝了42岁的生日。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他把我带到了母亲的病床前。”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                                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在当了那么多年富有经验的会计之后，他毅然</a:t>
            </a:r>
          </a:p>
          <a:p>
            <a:pPr>
              <a:lnSpc>
                <a:spcPts val="1300"/>
              </a:lnSpc>
              <a:tabLst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决定在剩下的生命中投身到追求自己的梦想中</a:t>
            </a:r>
          </a:p>
          <a:p>
            <a:pPr>
              <a:lnSpc>
                <a:spcPts val="14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在后来的聚会中，很多人说这个故事是他们那天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去。”</a:t>
            </a:r>
          </a:p>
          <a:p>
            <a:pPr>
              <a:lnSpc>
                <a:spcPts val="800"/>
              </a:lnSpc>
              <a:tabLst>
                <a:tab pos="29083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印象最深刻的一件事。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1500" y="444500"/>
            <a:ext cx="26797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016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000"/>
              </a:lnSpc>
              <a:tabLst>
                <a:tab pos="127000" algn="l"/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联结的故事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27000" algn="l"/>
                <a:tab pos="1041400" algn="l"/>
              </a:tabLst>
            </a:pPr>
            <a:r>
              <a:rPr lang="en-US" altLang="zh-CN" sz="120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“人与人之间最短的距离是故事”</a:t>
            </a:r>
          </a:p>
          <a:p>
            <a:pPr>
              <a:lnSpc>
                <a:spcPts val="2300"/>
              </a:lnSpc>
              <a:tabLst>
                <a:tab pos="127000" algn="l"/>
                <a:tab pos="1041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———特伦斯·加尔吉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65200"/>
            <a:ext cx="5613400" cy="1026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18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11187" y="3946016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11187" y="4289805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11187" y="4573778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1187" y="4857750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2937" y="6370573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42937" y="6781038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42937" y="7119873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2937" y="7458836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42937" y="7797800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42937" y="8829675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42937" y="9260713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42937" y="9616567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42937" y="9972420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42937" y="10328275"/>
            <a:ext cx="5670613" cy="25400"/>
          </a:xfrm>
          <a:custGeom>
            <a:avLst/>
            <a:gdLst>
              <a:gd name="connsiteX0" fmla="*/ 6350 w 5670613"/>
              <a:gd name="connsiteY0" fmla="*/ 6350 h 25400"/>
              <a:gd name="connsiteX1" fmla="*/ 5664263 w 56706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0613" h="25400">
                <a:moveTo>
                  <a:pt x="6350" y="6350"/>
                </a:moveTo>
                <a:lnTo>
                  <a:pt x="56642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397246" y="810005"/>
            <a:ext cx="541781" cy="539495"/>
          </a:xfrm>
          <a:custGeom>
            <a:avLst/>
            <a:gdLst>
              <a:gd name="connsiteX0" fmla="*/ 0 w 541781"/>
              <a:gd name="connsiteY0" fmla="*/ 269747 h 539495"/>
              <a:gd name="connsiteX1" fmla="*/ 270890 w 541781"/>
              <a:gd name="connsiteY1" fmla="*/ 0 h 539495"/>
              <a:gd name="connsiteX2" fmla="*/ 541782 w 541781"/>
              <a:gd name="connsiteY2" fmla="*/ 269747 h 539495"/>
              <a:gd name="connsiteX3" fmla="*/ 270890 w 541781"/>
              <a:gd name="connsiteY3" fmla="*/ 539496 h 539495"/>
              <a:gd name="connsiteX4" fmla="*/ 0 w 541781"/>
              <a:gd name="connsiteY4" fmla="*/ 269747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1781" h="539495">
                <a:moveTo>
                  <a:pt x="0" y="269747"/>
                </a:moveTo>
                <a:cubicBezTo>
                  <a:pt x="0" y="120777"/>
                  <a:pt x="121284" y="0"/>
                  <a:pt x="270890" y="0"/>
                </a:cubicBezTo>
                <a:cubicBezTo>
                  <a:pt x="420496" y="0"/>
                  <a:pt x="541782" y="120777"/>
                  <a:pt x="541782" y="269747"/>
                </a:cubicBezTo>
                <a:cubicBezTo>
                  <a:pt x="541782" y="418719"/>
                  <a:pt x="420496" y="539496"/>
                  <a:pt x="270890" y="539496"/>
                </a:cubicBezTo>
                <a:cubicBezTo>
                  <a:pt x="121284" y="539496"/>
                  <a:pt x="0" y="418719"/>
                  <a:pt x="0" y="26974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362194" y="774954"/>
            <a:ext cx="611885" cy="609599"/>
          </a:xfrm>
          <a:custGeom>
            <a:avLst/>
            <a:gdLst>
              <a:gd name="connsiteX0" fmla="*/ 35052 w 611885"/>
              <a:gd name="connsiteY0" fmla="*/ 304799 h 609599"/>
              <a:gd name="connsiteX1" fmla="*/ 305942 w 611885"/>
              <a:gd name="connsiteY1" fmla="*/ 35051 h 609599"/>
              <a:gd name="connsiteX2" fmla="*/ 576834 w 611885"/>
              <a:gd name="connsiteY2" fmla="*/ 304799 h 609599"/>
              <a:gd name="connsiteX3" fmla="*/ 305942 w 611885"/>
              <a:gd name="connsiteY3" fmla="*/ 574548 h 609599"/>
              <a:gd name="connsiteX4" fmla="*/ 35052 w 611885"/>
              <a:gd name="connsiteY4" fmla="*/ 304799 h 609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1885" h="609599">
                <a:moveTo>
                  <a:pt x="35052" y="304799"/>
                </a:moveTo>
                <a:cubicBezTo>
                  <a:pt x="35052" y="155829"/>
                  <a:pt x="156336" y="35051"/>
                  <a:pt x="305942" y="35051"/>
                </a:cubicBezTo>
                <a:cubicBezTo>
                  <a:pt x="455548" y="35051"/>
                  <a:pt x="576834" y="155829"/>
                  <a:pt x="576834" y="304799"/>
                </a:cubicBezTo>
                <a:cubicBezTo>
                  <a:pt x="576834" y="453770"/>
                  <a:pt x="455548" y="574548"/>
                  <a:pt x="305942" y="574548"/>
                </a:cubicBezTo>
                <a:cubicBezTo>
                  <a:pt x="156336" y="574548"/>
                  <a:pt x="35052" y="453770"/>
                  <a:pt x="35052" y="304799"/>
                </a:cubicBez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480451" y="931759"/>
            <a:ext cx="383697" cy="373546"/>
          </a:xfrm>
          <a:custGeom>
            <a:avLst/>
            <a:gdLst>
              <a:gd name="connsiteX0" fmla="*/ 191876 w 383697"/>
              <a:gd name="connsiteY0" fmla="*/ 88939 h 373546"/>
              <a:gd name="connsiteX1" fmla="*/ 191876 w 383697"/>
              <a:gd name="connsiteY1" fmla="*/ 373546 h 373546"/>
              <a:gd name="connsiteX2" fmla="*/ 191876 w 383697"/>
              <a:gd name="connsiteY2" fmla="*/ 88939 h 373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3697" h="373546">
                <a:moveTo>
                  <a:pt x="191876" y="88939"/>
                </a:moveTo>
                <a:cubicBezTo>
                  <a:pt x="271251" y="-132421"/>
                  <a:pt x="580750" y="88939"/>
                  <a:pt x="191876" y="373546"/>
                </a:cubicBezTo>
                <a:cubicBezTo>
                  <a:pt x="-197124" y="88939"/>
                  <a:pt x="112501" y="-132421"/>
                  <a:pt x="191876" y="8893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445399" y="896707"/>
            <a:ext cx="453801" cy="443650"/>
          </a:xfrm>
          <a:custGeom>
            <a:avLst/>
            <a:gdLst>
              <a:gd name="connsiteX0" fmla="*/ 226928 w 453801"/>
              <a:gd name="connsiteY0" fmla="*/ 123991 h 443650"/>
              <a:gd name="connsiteX1" fmla="*/ 226928 w 453801"/>
              <a:gd name="connsiteY1" fmla="*/ 408598 h 443650"/>
              <a:gd name="connsiteX2" fmla="*/ 226928 w 453801"/>
              <a:gd name="connsiteY2" fmla="*/ 123991 h 443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53801" h="443650">
                <a:moveTo>
                  <a:pt x="226928" y="123991"/>
                </a:moveTo>
                <a:cubicBezTo>
                  <a:pt x="306303" y="-97369"/>
                  <a:pt x="615802" y="123991"/>
                  <a:pt x="226928" y="408598"/>
                </a:cubicBezTo>
                <a:cubicBezTo>
                  <a:pt x="-162072" y="123991"/>
                  <a:pt x="147553" y="-97369"/>
                  <a:pt x="226928" y="123991"/>
                </a:cubicBez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19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19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98500" y="444500"/>
            <a:ext cx="35179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018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000"/>
              </a:lnSpc>
              <a:tabLst/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发现联结的故事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98500" y="3276600"/>
            <a:ext cx="241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079500" y="3327400"/>
            <a:ext cx="1079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第一步——开始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98500" y="3708400"/>
            <a:ext cx="2501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写下在以住生活中对你影响最深的三件事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/>
            </a:pPr>
            <a:r>
              <a:rPr lang="en-US" altLang="zh-CN" sz="10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/>
            </a:pPr>
            <a:r>
              <a:rPr lang="en-US" altLang="zh-CN" sz="10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/>
            </a:pPr>
            <a:r>
              <a:rPr lang="en-US" altLang="zh-CN" sz="10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36600" y="5575300"/>
            <a:ext cx="241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117600" y="5626100"/>
            <a:ext cx="13843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第二步——商业观点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36600" y="5994400"/>
            <a:ext cx="2781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在以上三件事中，你能总结出什么商业观点？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36600" y="7988300"/>
            <a:ext cx="241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1117600" y="8039100"/>
            <a:ext cx="32893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第三步——你会在什么时候/场合讲述这些故事？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36600" y="8407400"/>
            <a:ext cx="2781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在什么样的场合下，你可以使用到这些故事。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5003800"/>
            <a:ext cx="5346700" cy="6146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62000" y="558800"/>
            <a:ext cx="53594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8200"/>
              </a:lnSpc>
              <a:tabLst>
                <a:tab pos="5321300" algn="l"/>
              </a:tabLst>
            </a:pPr>
            <a:r>
              <a:rPr lang="en-US" altLang="zh-CN" sz="6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故事的力量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5321300" algn="l"/>
              </a:tabLst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--如何影响，吸引和鼓舞他人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5321300" algn="l"/>
              </a:tabLst>
            </a:pPr>
            <a:r>
              <a:rPr lang="en-US" altLang="zh-CN" sz="240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学员手册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46800" y="11734800"/>
            <a:ext cx="50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</a:t>
            </a:r>
            <a:r>
              <a:rPr lang="en-US" altLang="zh-CN" sz="78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03262" y="2258822"/>
            <a:ext cx="3127438" cy="25400"/>
          </a:xfrm>
          <a:custGeom>
            <a:avLst/>
            <a:gdLst>
              <a:gd name="connsiteX0" fmla="*/ 6350 w 3127438"/>
              <a:gd name="connsiteY0" fmla="*/ 6350 h 25400"/>
              <a:gd name="connsiteX1" fmla="*/ 3121088 w 312743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7438" h="25400">
                <a:moveTo>
                  <a:pt x="6350" y="6350"/>
                </a:moveTo>
                <a:lnTo>
                  <a:pt x="312108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3262" y="3088258"/>
            <a:ext cx="3127438" cy="25400"/>
          </a:xfrm>
          <a:custGeom>
            <a:avLst/>
            <a:gdLst>
              <a:gd name="connsiteX0" fmla="*/ 6350 w 3127438"/>
              <a:gd name="connsiteY0" fmla="*/ 6350 h 25400"/>
              <a:gd name="connsiteX1" fmla="*/ 3121088 w 312743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7438" h="25400">
                <a:moveTo>
                  <a:pt x="6350" y="6350"/>
                </a:moveTo>
                <a:lnTo>
                  <a:pt x="312108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03262" y="3949446"/>
            <a:ext cx="3127438" cy="25400"/>
          </a:xfrm>
          <a:custGeom>
            <a:avLst/>
            <a:gdLst>
              <a:gd name="connsiteX0" fmla="*/ 6350 w 3127438"/>
              <a:gd name="connsiteY0" fmla="*/ 6350 h 25400"/>
              <a:gd name="connsiteX1" fmla="*/ 3121088 w 312743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7438" h="25400">
                <a:moveTo>
                  <a:pt x="6350" y="6350"/>
                </a:moveTo>
                <a:lnTo>
                  <a:pt x="312108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3262" y="4971922"/>
            <a:ext cx="3127438" cy="25400"/>
          </a:xfrm>
          <a:custGeom>
            <a:avLst/>
            <a:gdLst>
              <a:gd name="connsiteX0" fmla="*/ 6350 w 3127438"/>
              <a:gd name="connsiteY0" fmla="*/ 6350 h 25400"/>
              <a:gd name="connsiteX1" fmla="*/ 3121088 w 312743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7438" h="25400">
                <a:moveTo>
                  <a:pt x="6350" y="6350"/>
                </a:moveTo>
                <a:lnTo>
                  <a:pt x="312108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3262" y="5994272"/>
            <a:ext cx="3127438" cy="25400"/>
          </a:xfrm>
          <a:custGeom>
            <a:avLst/>
            <a:gdLst>
              <a:gd name="connsiteX0" fmla="*/ 6350 w 3127438"/>
              <a:gd name="connsiteY0" fmla="*/ 6350 h 25400"/>
              <a:gd name="connsiteX1" fmla="*/ 3121088 w 312743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7438" h="25400">
                <a:moveTo>
                  <a:pt x="6350" y="6350"/>
                </a:moveTo>
                <a:lnTo>
                  <a:pt x="312108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3262" y="6335140"/>
            <a:ext cx="3127438" cy="25400"/>
          </a:xfrm>
          <a:custGeom>
            <a:avLst/>
            <a:gdLst>
              <a:gd name="connsiteX0" fmla="*/ 6350 w 3127438"/>
              <a:gd name="connsiteY0" fmla="*/ 6350 h 25400"/>
              <a:gd name="connsiteX1" fmla="*/ 3121088 w 312743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7438" h="25400">
                <a:moveTo>
                  <a:pt x="6350" y="6350"/>
                </a:moveTo>
                <a:lnTo>
                  <a:pt x="312108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3262" y="7016750"/>
            <a:ext cx="3127438" cy="25400"/>
          </a:xfrm>
          <a:custGeom>
            <a:avLst/>
            <a:gdLst>
              <a:gd name="connsiteX0" fmla="*/ 6350 w 3127438"/>
              <a:gd name="connsiteY0" fmla="*/ 6350 h 25400"/>
              <a:gd name="connsiteX1" fmla="*/ 3121088 w 312743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7438" h="25400">
                <a:moveTo>
                  <a:pt x="6350" y="6350"/>
                </a:moveTo>
                <a:lnTo>
                  <a:pt x="312108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397246" y="757427"/>
            <a:ext cx="541781" cy="539495"/>
          </a:xfrm>
          <a:custGeom>
            <a:avLst/>
            <a:gdLst>
              <a:gd name="connsiteX0" fmla="*/ 0 w 541781"/>
              <a:gd name="connsiteY0" fmla="*/ 269747 h 539495"/>
              <a:gd name="connsiteX1" fmla="*/ 270890 w 541781"/>
              <a:gd name="connsiteY1" fmla="*/ 0 h 539495"/>
              <a:gd name="connsiteX2" fmla="*/ 541782 w 541781"/>
              <a:gd name="connsiteY2" fmla="*/ 269747 h 539495"/>
              <a:gd name="connsiteX3" fmla="*/ 270890 w 541781"/>
              <a:gd name="connsiteY3" fmla="*/ 539496 h 539495"/>
              <a:gd name="connsiteX4" fmla="*/ 0 w 541781"/>
              <a:gd name="connsiteY4" fmla="*/ 269747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1781" h="539495">
                <a:moveTo>
                  <a:pt x="0" y="269747"/>
                </a:moveTo>
                <a:cubicBezTo>
                  <a:pt x="0" y="120777"/>
                  <a:pt x="121284" y="0"/>
                  <a:pt x="270890" y="0"/>
                </a:cubicBezTo>
                <a:cubicBezTo>
                  <a:pt x="420496" y="0"/>
                  <a:pt x="541782" y="120777"/>
                  <a:pt x="541782" y="269747"/>
                </a:cubicBezTo>
                <a:cubicBezTo>
                  <a:pt x="541782" y="418719"/>
                  <a:pt x="420496" y="539496"/>
                  <a:pt x="270890" y="539496"/>
                </a:cubicBezTo>
                <a:cubicBezTo>
                  <a:pt x="121284" y="539496"/>
                  <a:pt x="0" y="418719"/>
                  <a:pt x="0" y="26974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362194" y="722376"/>
            <a:ext cx="611885" cy="609599"/>
          </a:xfrm>
          <a:custGeom>
            <a:avLst/>
            <a:gdLst>
              <a:gd name="connsiteX0" fmla="*/ 35052 w 611885"/>
              <a:gd name="connsiteY0" fmla="*/ 304799 h 609599"/>
              <a:gd name="connsiteX1" fmla="*/ 305942 w 611885"/>
              <a:gd name="connsiteY1" fmla="*/ 35051 h 609599"/>
              <a:gd name="connsiteX2" fmla="*/ 576834 w 611885"/>
              <a:gd name="connsiteY2" fmla="*/ 304799 h 609599"/>
              <a:gd name="connsiteX3" fmla="*/ 305942 w 611885"/>
              <a:gd name="connsiteY3" fmla="*/ 574548 h 609599"/>
              <a:gd name="connsiteX4" fmla="*/ 35052 w 611885"/>
              <a:gd name="connsiteY4" fmla="*/ 304799 h 609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1885" h="609599">
                <a:moveTo>
                  <a:pt x="35052" y="304799"/>
                </a:moveTo>
                <a:cubicBezTo>
                  <a:pt x="35052" y="155829"/>
                  <a:pt x="156336" y="35051"/>
                  <a:pt x="305942" y="35051"/>
                </a:cubicBezTo>
                <a:cubicBezTo>
                  <a:pt x="455548" y="35051"/>
                  <a:pt x="576834" y="155829"/>
                  <a:pt x="576834" y="304799"/>
                </a:cubicBezTo>
                <a:cubicBezTo>
                  <a:pt x="576834" y="453770"/>
                  <a:pt x="455548" y="574548"/>
                  <a:pt x="305942" y="574548"/>
                </a:cubicBezTo>
                <a:cubicBezTo>
                  <a:pt x="156336" y="574548"/>
                  <a:pt x="35052" y="453770"/>
                  <a:pt x="35052" y="304799"/>
                </a:cubicBez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80451" y="879181"/>
            <a:ext cx="383697" cy="373546"/>
          </a:xfrm>
          <a:custGeom>
            <a:avLst/>
            <a:gdLst>
              <a:gd name="connsiteX0" fmla="*/ 191876 w 383697"/>
              <a:gd name="connsiteY0" fmla="*/ 88939 h 373546"/>
              <a:gd name="connsiteX1" fmla="*/ 191876 w 383697"/>
              <a:gd name="connsiteY1" fmla="*/ 373546 h 373546"/>
              <a:gd name="connsiteX2" fmla="*/ 191876 w 383697"/>
              <a:gd name="connsiteY2" fmla="*/ 88939 h 373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3697" h="373546">
                <a:moveTo>
                  <a:pt x="191876" y="88939"/>
                </a:moveTo>
                <a:cubicBezTo>
                  <a:pt x="271251" y="-132421"/>
                  <a:pt x="580750" y="88939"/>
                  <a:pt x="191876" y="373546"/>
                </a:cubicBezTo>
                <a:cubicBezTo>
                  <a:pt x="-197124" y="88939"/>
                  <a:pt x="112501" y="-132421"/>
                  <a:pt x="191876" y="8893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445399" y="844129"/>
            <a:ext cx="453801" cy="443650"/>
          </a:xfrm>
          <a:custGeom>
            <a:avLst/>
            <a:gdLst>
              <a:gd name="connsiteX0" fmla="*/ 226928 w 453801"/>
              <a:gd name="connsiteY0" fmla="*/ 123991 h 443650"/>
              <a:gd name="connsiteX1" fmla="*/ 226928 w 453801"/>
              <a:gd name="connsiteY1" fmla="*/ 408598 h 443650"/>
              <a:gd name="connsiteX2" fmla="*/ 226928 w 453801"/>
              <a:gd name="connsiteY2" fmla="*/ 123991 h 443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53801" h="443650">
                <a:moveTo>
                  <a:pt x="226928" y="123991"/>
                </a:moveTo>
                <a:cubicBezTo>
                  <a:pt x="306303" y="-97369"/>
                  <a:pt x="615802" y="123991"/>
                  <a:pt x="226928" y="408598"/>
                </a:cubicBezTo>
                <a:cubicBezTo>
                  <a:pt x="-162072" y="123991"/>
                  <a:pt x="147553" y="-97369"/>
                  <a:pt x="226928" y="123991"/>
                </a:cubicBez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11200" y="558800"/>
            <a:ext cx="5422900" cy="640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63500" algn="l"/>
                <a:tab pos="5321300" algn="l"/>
              </a:tabLst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更多能帮助你获得联结故事的资源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以下问题能帮助你激发起找到联结的故事的回忆：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当还是个孩子时，你是在哪里长大的?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从那以后的一些关键记忆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在职业生涯早期曾经影响过的你的事物：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导师，学到的教训，成功或失败的经验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你最喜欢做的事情是什么？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你最喜欢做的事是什么?航海，指环王?或者各类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修修补补的事?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某些事件的关键字：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亲近的人，成就，学习，爱，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生气，失望，成功，换工作，鼓舞，价值，孩子，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嘲笑。。。。。等等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最棒/糟糕的时刻：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家庭生活以及与之相关的影响：孩子，伙伴，你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3500" algn="l"/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看中的人。。。。。。等等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45998" y="6762750"/>
            <a:ext cx="5462778" cy="1002030"/>
          </a:xfrm>
          <a:custGeom>
            <a:avLst/>
            <a:gdLst>
              <a:gd name="connsiteX0" fmla="*/ 0 w 5462778"/>
              <a:gd name="connsiteY0" fmla="*/ 1002030 h 1002030"/>
              <a:gd name="connsiteX1" fmla="*/ 5462778 w 5462778"/>
              <a:gd name="connsiteY1" fmla="*/ 1002030 h 1002030"/>
              <a:gd name="connsiteX2" fmla="*/ 5462778 w 5462778"/>
              <a:gd name="connsiteY2" fmla="*/ 0 h 1002030"/>
              <a:gd name="connsiteX3" fmla="*/ 0 w 5462778"/>
              <a:gd name="connsiteY3" fmla="*/ 0 h 1002030"/>
              <a:gd name="connsiteX4" fmla="*/ 0 w 5462778"/>
              <a:gd name="connsiteY4" fmla="*/ 1002030 h 1002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2778" h="1002030">
                <a:moveTo>
                  <a:pt x="0" y="1002030"/>
                </a:moveTo>
                <a:lnTo>
                  <a:pt x="5462778" y="1002030"/>
                </a:lnTo>
                <a:lnTo>
                  <a:pt x="5462778" y="0"/>
                </a:lnTo>
                <a:lnTo>
                  <a:pt x="0" y="0"/>
                </a:lnTo>
                <a:lnTo>
                  <a:pt x="0" y="1002030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965200"/>
            <a:ext cx="6134100" cy="1023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21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5500" y="6705600"/>
            <a:ext cx="52070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0099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“伟大的故事只拥抱会讲故事的人”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009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-----艾拉·格拉斯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4445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65200"/>
            <a:ext cx="6337300" cy="1023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11200" y="469900"/>
            <a:ext cx="57150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3213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021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700"/>
              </a:lnSpc>
              <a:tabLst>
                <a:tab pos="53213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第三部分：</a:t>
            </a:r>
          </a:p>
          <a:p>
            <a:pPr>
              <a:lnSpc>
                <a:spcPts val="4800"/>
              </a:lnSpc>
              <a:tabLst>
                <a:tab pos="53213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创建自己的故事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53430" y="1692782"/>
            <a:ext cx="720852" cy="720852"/>
          </a:xfrm>
          <a:custGeom>
            <a:avLst/>
            <a:gdLst>
              <a:gd name="connsiteX0" fmla="*/ 0 w 720852"/>
              <a:gd name="connsiteY0" fmla="*/ 360426 h 720852"/>
              <a:gd name="connsiteX1" fmla="*/ 360426 w 720852"/>
              <a:gd name="connsiteY1" fmla="*/ 0 h 720852"/>
              <a:gd name="connsiteX2" fmla="*/ 720852 w 720852"/>
              <a:gd name="connsiteY2" fmla="*/ 360426 h 720852"/>
              <a:gd name="connsiteX3" fmla="*/ 360426 w 720852"/>
              <a:gd name="connsiteY3" fmla="*/ 720852 h 720852"/>
              <a:gd name="connsiteX4" fmla="*/ 0 w 720852"/>
              <a:gd name="connsiteY4" fmla="*/ 360426 h 720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852" h="720852">
                <a:moveTo>
                  <a:pt x="0" y="360426"/>
                </a:moveTo>
                <a:cubicBezTo>
                  <a:pt x="0" y="161417"/>
                  <a:pt x="161416" y="0"/>
                  <a:pt x="360426" y="0"/>
                </a:cubicBezTo>
                <a:cubicBezTo>
                  <a:pt x="559434" y="0"/>
                  <a:pt x="720852" y="161417"/>
                  <a:pt x="720852" y="360426"/>
                </a:cubicBezTo>
                <a:cubicBezTo>
                  <a:pt x="720852" y="559435"/>
                  <a:pt x="559434" y="720852"/>
                  <a:pt x="360426" y="720852"/>
                </a:cubicBezTo>
                <a:cubicBezTo>
                  <a:pt x="161416" y="720852"/>
                  <a:pt x="0" y="559435"/>
                  <a:pt x="0" y="360426"/>
                </a:cubicBez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45429" y="1684781"/>
            <a:ext cx="736854" cy="736854"/>
          </a:xfrm>
          <a:custGeom>
            <a:avLst/>
            <a:gdLst>
              <a:gd name="connsiteX0" fmla="*/ 8001 w 736854"/>
              <a:gd name="connsiteY0" fmla="*/ 368427 h 736854"/>
              <a:gd name="connsiteX1" fmla="*/ 368427 w 736854"/>
              <a:gd name="connsiteY1" fmla="*/ 8001 h 736854"/>
              <a:gd name="connsiteX2" fmla="*/ 728853 w 736854"/>
              <a:gd name="connsiteY2" fmla="*/ 368427 h 736854"/>
              <a:gd name="connsiteX3" fmla="*/ 368427 w 736854"/>
              <a:gd name="connsiteY3" fmla="*/ 728853 h 736854"/>
              <a:gd name="connsiteX4" fmla="*/ 8001 w 736854"/>
              <a:gd name="connsiteY4" fmla="*/ 368427 h 736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854" h="736854">
                <a:moveTo>
                  <a:pt x="8001" y="368427"/>
                </a:moveTo>
                <a:cubicBezTo>
                  <a:pt x="8001" y="169418"/>
                  <a:pt x="169417" y="8001"/>
                  <a:pt x="368427" y="8001"/>
                </a:cubicBezTo>
                <a:cubicBezTo>
                  <a:pt x="567435" y="8001"/>
                  <a:pt x="728853" y="169418"/>
                  <a:pt x="728853" y="368427"/>
                </a:cubicBezTo>
                <a:cubicBezTo>
                  <a:pt x="728853" y="567436"/>
                  <a:pt x="567435" y="728853"/>
                  <a:pt x="368427" y="728853"/>
                </a:cubicBezTo>
                <a:cubicBezTo>
                  <a:pt x="169417" y="728853"/>
                  <a:pt x="8001" y="567436"/>
                  <a:pt x="8001" y="3684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4831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64529" y="1931670"/>
            <a:ext cx="156971" cy="232409"/>
          </a:xfrm>
          <a:custGeom>
            <a:avLst/>
            <a:gdLst>
              <a:gd name="connsiteX0" fmla="*/ 0 w 156971"/>
              <a:gd name="connsiteY0" fmla="*/ 116204 h 232409"/>
              <a:gd name="connsiteX1" fmla="*/ 78485 w 156971"/>
              <a:gd name="connsiteY1" fmla="*/ 0 h 232409"/>
              <a:gd name="connsiteX2" fmla="*/ 156972 w 156971"/>
              <a:gd name="connsiteY2" fmla="*/ 116204 h 232409"/>
              <a:gd name="connsiteX3" fmla="*/ 78485 w 156971"/>
              <a:gd name="connsiteY3" fmla="*/ 232409 h 232409"/>
              <a:gd name="connsiteX4" fmla="*/ 0 w 156971"/>
              <a:gd name="connsiteY4" fmla="*/ 116204 h 2324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971" h="232409">
                <a:moveTo>
                  <a:pt x="0" y="116204"/>
                </a:moveTo>
                <a:cubicBezTo>
                  <a:pt x="0" y="52069"/>
                  <a:pt x="35179" y="0"/>
                  <a:pt x="78485" y="0"/>
                </a:cubicBezTo>
                <a:cubicBezTo>
                  <a:pt x="121792" y="0"/>
                  <a:pt x="156972" y="52069"/>
                  <a:pt x="156972" y="116204"/>
                </a:cubicBezTo>
                <a:cubicBezTo>
                  <a:pt x="156972" y="180339"/>
                  <a:pt x="121792" y="232409"/>
                  <a:pt x="78485" y="232409"/>
                </a:cubicBezTo>
                <a:cubicBezTo>
                  <a:pt x="35179" y="232409"/>
                  <a:pt x="0" y="180339"/>
                  <a:pt x="0" y="116204"/>
                </a:cubicBez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50051" y="1917192"/>
            <a:ext cx="185927" cy="261365"/>
          </a:xfrm>
          <a:custGeom>
            <a:avLst/>
            <a:gdLst>
              <a:gd name="connsiteX0" fmla="*/ 14478 w 185927"/>
              <a:gd name="connsiteY0" fmla="*/ 130682 h 261365"/>
              <a:gd name="connsiteX1" fmla="*/ 92964 w 185927"/>
              <a:gd name="connsiteY1" fmla="*/ 14477 h 261365"/>
              <a:gd name="connsiteX2" fmla="*/ 171450 w 185927"/>
              <a:gd name="connsiteY2" fmla="*/ 130682 h 261365"/>
              <a:gd name="connsiteX3" fmla="*/ 92964 w 185927"/>
              <a:gd name="connsiteY3" fmla="*/ 246887 h 261365"/>
              <a:gd name="connsiteX4" fmla="*/ 14478 w 185927"/>
              <a:gd name="connsiteY4" fmla="*/ 130682 h 261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927" h="261365">
                <a:moveTo>
                  <a:pt x="14478" y="130682"/>
                </a:moveTo>
                <a:cubicBezTo>
                  <a:pt x="14478" y="66547"/>
                  <a:pt x="49657" y="14477"/>
                  <a:pt x="92964" y="14477"/>
                </a:cubicBezTo>
                <a:cubicBezTo>
                  <a:pt x="136271" y="14477"/>
                  <a:pt x="171450" y="66547"/>
                  <a:pt x="171450" y="130682"/>
                </a:cubicBezTo>
                <a:cubicBezTo>
                  <a:pt x="171450" y="194817"/>
                  <a:pt x="136271" y="246887"/>
                  <a:pt x="92964" y="246887"/>
                </a:cubicBezTo>
                <a:cubicBezTo>
                  <a:pt x="49657" y="246887"/>
                  <a:pt x="14478" y="194817"/>
                  <a:pt x="14478" y="130682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416295" y="2029967"/>
            <a:ext cx="341630" cy="57911"/>
          </a:xfrm>
          <a:custGeom>
            <a:avLst/>
            <a:gdLst>
              <a:gd name="connsiteX0" fmla="*/ 14478 w 341630"/>
              <a:gd name="connsiteY0" fmla="*/ 14477 h 57911"/>
              <a:gd name="connsiteX1" fmla="*/ 327152 w 341630"/>
              <a:gd name="connsiteY1" fmla="*/ 14477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1630" h="57911">
                <a:moveTo>
                  <a:pt x="14478" y="14477"/>
                </a:moveTo>
                <a:lnTo>
                  <a:pt x="327152" y="14477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473446" y="2025395"/>
            <a:ext cx="76200" cy="147701"/>
          </a:xfrm>
          <a:custGeom>
            <a:avLst/>
            <a:gdLst>
              <a:gd name="connsiteX0" fmla="*/ 19050 w 76200"/>
              <a:gd name="connsiteY0" fmla="*/ 19050 h 147701"/>
              <a:gd name="connsiteX1" fmla="*/ 19050 w 76200"/>
              <a:gd name="connsiteY1" fmla="*/ 128651 h 147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147701">
                <a:moveTo>
                  <a:pt x="19050" y="19050"/>
                </a:moveTo>
                <a:lnTo>
                  <a:pt x="19050" y="128651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2565400"/>
            <a:ext cx="5207000" cy="213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5613400"/>
            <a:ext cx="28448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一般而言，故事会以以下三种方式开始：</a:t>
            </a: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时间标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志、地点标志、或人物标志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。不过口头性故事一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般会用时间标志开始。如果你听到某人开始说：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“在星期二那天。。。。。”或者“不久之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前。。。。。”或者“在1991年。。。。。”，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很可能你会在后面听到一个故事出现。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请记住，</a:t>
            </a: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故事是有关已经发生的事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这件事之后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连着那件事。好的故事能让你“看”到。但是伟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大的故事能让你"感受"到发生的事情。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606800" y="558800"/>
            <a:ext cx="2527300" cy="473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4257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4257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如果你听到了</a:t>
            </a: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人名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，尤其是当你听到了一段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09600" y="5295900"/>
            <a:ext cx="513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本的技能。这是构建一个叙事故事最基本的技巧。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对话，那么你已经进入了那个故事。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606800" y="5613400"/>
            <a:ext cx="25273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另外一个故事的关键点，是听到了</a:t>
            </a: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某些出乎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你意料的事情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。对听众而言，故事会告诉他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们一些新的事物。一些起码他们未曾预料到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的事物。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最后，对商务故事而言，必须要体现一个观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点。比如可以用下面这个观点引出后面的故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事：“为了成功的获得销售，你必须关注你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的客户。”后面的故事将会展现这个观点。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23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09600" y="444500"/>
            <a:ext cx="2794000" cy="483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022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0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故事的钥匙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88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下面是你所需要知道的发现一个口头故事的最基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97627" y="721233"/>
            <a:ext cx="541781" cy="539495"/>
          </a:xfrm>
          <a:custGeom>
            <a:avLst/>
            <a:gdLst>
              <a:gd name="connsiteX0" fmla="*/ 0 w 541781"/>
              <a:gd name="connsiteY0" fmla="*/ 269747 h 539495"/>
              <a:gd name="connsiteX1" fmla="*/ 270890 w 541781"/>
              <a:gd name="connsiteY1" fmla="*/ 0 h 539495"/>
              <a:gd name="connsiteX2" fmla="*/ 541782 w 541781"/>
              <a:gd name="connsiteY2" fmla="*/ 269747 h 539495"/>
              <a:gd name="connsiteX3" fmla="*/ 270890 w 541781"/>
              <a:gd name="connsiteY3" fmla="*/ 539495 h 539495"/>
              <a:gd name="connsiteX4" fmla="*/ 0 w 541781"/>
              <a:gd name="connsiteY4" fmla="*/ 269747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1781" h="539495">
                <a:moveTo>
                  <a:pt x="0" y="269747"/>
                </a:moveTo>
                <a:cubicBezTo>
                  <a:pt x="0" y="120777"/>
                  <a:pt x="121284" y="0"/>
                  <a:pt x="270890" y="0"/>
                </a:cubicBezTo>
                <a:cubicBezTo>
                  <a:pt x="420496" y="0"/>
                  <a:pt x="541782" y="120777"/>
                  <a:pt x="541782" y="269747"/>
                </a:cubicBezTo>
                <a:cubicBezTo>
                  <a:pt x="541782" y="418719"/>
                  <a:pt x="420496" y="539495"/>
                  <a:pt x="270890" y="539495"/>
                </a:cubicBezTo>
                <a:cubicBezTo>
                  <a:pt x="121284" y="539495"/>
                  <a:pt x="0" y="418719"/>
                  <a:pt x="0" y="269747"/>
                </a:cubicBez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89626" y="713231"/>
            <a:ext cx="557783" cy="555497"/>
          </a:xfrm>
          <a:custGeom>
            <a:avLst/>
            <a:gdLst>
              <a:gd name="connsiteX0" fmla="*/ 8001 w 557783"/>
              <a:gd name="connsiteY0" fmla="*/ 277748 h 555497"/>
              <a:gd name="connsiteX1" fmla="*/ 278891 w 557783"/>
              <a:gd name="connsiteY1" fmla="*/ 8001 h 555497"/>
              <a:gd name="connsiteX2" fmla="*/ 549783 w 557783"/>
              <a:gd name="connsiteY2" fmla="*/ 277748 h 555497"/>
              <a:gd name="connsiteX3" fmla="*/ 278891 w 557783"/>
              <a:gd name="connsiteY3" fmla="*/ 547496 h 555497"/>
              <a:gd name="connsiteX4" fmla="*/ 8001 w 557783"/>
              <a:gd name="connsiteY4" fmla="*/ 277748 h 555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3" h="555497">
                <a:moveTo>
                  <a:pt x="8001" y="277748"/>
                </a:moveTo>
                <a:cubicBezTo>
                  <a:pt x="8001" y="128778"/>
                  <a:pt x="129285" y="8001"/>
                  <a:pt x="278891" y="8001"/>
                </a:cubicBezTo>
                <a:cubicBezTo>
                  <a:pt x="428497" y="8001"/>
                  <a:pt x="549783" y="128778"/>
                  <a:pt x="549783" y="277748"/>
                </a:cubicBezTo>
                <a:cubicBezTo>
                  <a:pt x="549783" y="426720"/>
                  <a:pt x="428497" y="547496"/>
                  <a:pt x="278891" y="547496"/>
                </a:cubicBezTo>
                <a:cubicBezTo>
                  <a:pt x="129285" y="547496"/>
                  <a:pt x="8001" y="426720"/>
                  <a:pt x="8001" y="2777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4831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07379" y="899922"/>
            <a:ext cx="117347" cy="172973"/>
          </a:xfrm>
          <a:custGeom>
            <a:avLst/>
            <a:gdLst>
              <a:gd name="connsiteX0" fmla="*/ 0 w 117347"/>
              <a:gd name="connsiteY0" fmla="*/ 86486 h 172973"/>
              <a:gd name="connsiteX1" fmla="*/ 58673 w 117347"/>
              <a:gd name="connsiteY1" fmla="*/ 0 h 172973"/>
              <a:gd name="connsiteX2" fmla="*/ 117348 w 117347"/>
              <a:gd name="connsiteY2" fmla="*/ 86486 h 172973"/>
              <a:gd name="connsiteX3" fmla="*/ 58673 w 117347"/>
              <a:gd name="connsiteY3" fmla="*/ 172974 h 172973"/>
              <a:gd name="connsiteX4" fmla="*/ 0 w 117347"/>
              <a:gd name="connsiteY4" fmla="*/ 86486 h 172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7" h="172973">
                <a:moveTo>
                  <a:pt x="0" y="86486"/>
                </a:moveTo>
                <a:cubicBezTo>
                  <a:pt x="0" y="38735"/>
                  <a:pt x="26289" y="0"/>
                  <a:pt x="58673" y="0"/>
                </a:cubicBezTo>
                <a:cubicBezTo>
                  <a:pt x="91059" y="0"/>
                  <a:pt x="117348" y="38735"/>
                  <a:pt x="117348" y="86486"/>
                </a:cubicBezTo>
                <a:cubicBezTo>
                  <a:pt x="117348" y="134238"/>
                  <a:pt x="91059" y="172974"/>
                  <a:pt x="58673" y="172974"/>
                </a:cubicBezTo>
                <a:cubicBezTo>
                  <a:pt x="26289" y="172974"/>
                  <a:pt x="0" y="134238"/>
                  <a:pt x="0" y="86486"/>
                </a:cubicBez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92901" y="885444"/>
            <a:ext cx="146303" cy="201929"/>
          </a:xfrm>
          <a:custGeom>
            <a:avLst/>
            <a:gdLst>
              <a:gd name="connsiteX0" fmla="*/ 14478 w 146303"/>
              <a:gd name="connsiteY0" fmla="*/ 100964 h 201929"/>
              <a:gd name="connsiteX1" fmla="*/ 73152 w 146303"/>
              <a:gd name="connsiteY1" fmla="*/ 14477 h 201929"/>
              <a:gd name="connsiteX2" fmla="*/ 131826 w 146303"/>
              <a:gd name="connsiteY2" fmla="*/ 100964 h 201929"/>
              <a:gd name="connsiteX3" fmla="*/ 73152 w 146303"/>
              <a:gd name="connsiteY3" fmla="*/ 187452 h 201929"/>
              <a:gd name="connsiteX4" fmla="*/ 14478 w 146303"/>
              <a:gd name="connsiteY4" fmla="*/ 100964 h 2019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303" h="201929">
                <a:moveTo>
                  <a:pt x="14478" y="100964"/>
                </a:moveTo>
                <a:cubicBezTo>
                  <a:pt x="14478" y="53213"/>
                  <a:pt x="40767" y="14477"/>
                  <a:pt x="73152" y="14477"/>
                </a:cubicBezTo>
                <a:cubicBezTo>
                  <a:pt x="105537" y="14477"/>
                  <a:pt x="131826" y="53213"/>
                  <a:pt x="131826" y="100964"/>
                </a:cubicBezTo>
                <a:cubicBezTo>
                  <a:pt x="131826" y="148716"/>
                  <a:pt x="105537" y="187452"/>
                  <a:pt x="73152" y="187452"/>
                </a:cubicBezTo>
                <a:cubicBezTo>
                  <a:pt x="40767" y="187452"/>
                  <a:pt x="14478" y="148716"/>
                  <a:pt x="14478" y="10096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441441" y="970025"/>
            <a:ext cx="263906" cy="57911"/>
          </a:xfrm>
          <a:custGeom>
            <a:avLst/>
            <a:gdLst>
              <a:gd name="connsiteX0" fmla="*/ 14478 w 263906"/>
              <a:gd name="connsiteY0" fmla="*/ 14477 h 57911"/>
              <a:gd name="connsiteX1" fmla="*/ 249428 w 263906"/>
              <a:gd name="connsiteY1" fmla="*/ 14477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3906" h="57911">
                <a:moveTo>
                  <a:pt x="14478" y="14477"/>
                </a:moveTo>
                <a:lnTo>
                  <a:pt x="249428" y="14477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483352" y="965453"/>
            <a:ext cx="76200" cy="120650"/>
          </a:xfrm>
          <a:custGeom>
            <a:avLst/>
            <a:gdLst>
              <a:gd name="connsiteX0" fmla="*/ 19050 w 76200"/>
              <a:gd name="connsiteY0" fmla="*/ 19050 h 120650"/>
              <a:gd name="connsiteX1" fmla="*/ 19050 w 76200"/>
              <a:gd name="connsiteY1" fmla="*/ 101600 h 120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120650">
                <a:moveTo>
                  <a:pt x="19050" y="19050"/>
                </a:moveTo>
                <a:lnTo>
                  <a:pt x="19050" y="10160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27075" y="3604895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27075" y="3894835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27075" y="4184777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27075" y="4474717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27075" y="4764659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27075" y="5054600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27075" y="5344540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27075" y="5634354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27075" y="5924296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27075" y="6214236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27075" y="6504178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27075" y="6794118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0725" y="7084059"/>
            <a:ext cx="2901950" cy="25400"/>
          </a:xfrm>
          <a:custGeom>
            <a:avLst/>
            <a:gdLst>
              <a:gd name="connsiteX0" fmla="*/ 6350 w 2901950"/>
              <a:gd name="connsiteY0" fmla="*/ 6350 h 25400"/>
              <a:gd name="connsiteX1" fmla="*/ 2895600 w 29019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1950" h="25400">
                <a:moveTo>
                  <a:pt x="6350" y="6350"/>
                </a:moveTo>
                <a:lnTo>
                  <a:pt x="28956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7075" y="7077709"/>
            <a:ext cx="25400" cy="315340"/>
          </a:xfrm>
          <a:custGeom>
            <a:avLst/>
            <a:gdLst>
              <a:gd name="connsiteX0" fmla="*/ 6350 w 25400"/>
              <a:gd name="connsiteY0" fmla="*/ 6350 h 315340"/>
              <a:gd name="connsiteX1" fmla="*/ 6350 w 25400"/>
              <a:gd name="connsiteY1" fmla="*/ 308991 h 315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15340">
                <a:moveTo>
                  <a:pt x="6350" y="6350"/>
                </a:moveTo>
                <a:lnTo>
                  <a:pt x="6350" y="3089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603625" y="7077709"/>
            <a:ext cx="25400" cy="315340"/>
          </a:xfrm>
          <a:custGeom>
            <a:avLst/>
            <a:gdLst>
              <a:gd name="connsiteX0" fmla="*/ 6350 w 25400"/>
              <a:gd name="connsiteY0" fmla="*/ 6350 h 315340"/>
              <a:gd name="connsiteX1" fmla="*/ 6350 w 25400"/>
              <a:gd name="connsiteY1" fmla="*/ 308991 h 315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15340">
                <a:moveTo>
                  <a:pt x="6350" y="6350"/>
                </a:moveTo>
                <a:lnTo>
                  <a:pt x="6350" y="3089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27075" y="3198748"/>
            <a:ext cx="2889250" cy="25400"/>
          </a:xfrm>
          <a:custGeom>
            <a:avLst/>
            <a:gdLst>
              <a:gd name="connsiteX0" fmla="*/ 6350 w 2889250"/>
              <a:gd name="connsiteY0" fmla="*/ 6350 h 25400"/>
              <a:gd name="connsiteX1" fmla="*/ 2882900 w 2889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0" h="25400">
                <a:moveTo>
                  <a:pt x="6350" y="6350"/>
                </a:moveTo>
                <a:lnTo>
                  <a:pt x="2882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20725" y="7374001"/>
            <a:ext cx="2901950" cy="25400"/>
          </a:xfrm>
          <a:custGeom>
            <a:avLst/>
            <a:gdLst>
              <a:gd name="connsiteX0" fmla="*/ 6350 w 2901950"/>
              <a:gd name="connsiteY0" fmla="*/ 6350 h 25400"/>
              <a:gd name="connsiteX1" fmla="*/ 2895600 w 29019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1950" h="25400">
                <a:moveTo>
                  <a:pt x="6350" y="6350"/>
                </a:moveTo>
                <a:lnTo>
                  <a:pt x="28956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65200"/>
            <a:ext cx="5613400" cy="1026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24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24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12800" y="2628900"/>
            <a:ext cx="190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1219200" y="2705100"/>
            <a:ext cx="1828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练习—课前作业：发现故事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1612900" y="3200400"/>
            <a:ext cx="546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你的回答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755900" y="3200400"/>
            <a:ext cx="546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你的回答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812800" y="3403600"/>
            <a:ext cx="4064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14300" algn="l"/>
                <a:tab pos="1524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#</a:t>
            </a:r>
          </a:p>
          <a:p>
            <a:pPr>
              <a:lnSpc>
                <a:spcPts val="19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1.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2.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3.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4.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5.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6.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7.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8.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9.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637052"/>
                </a:solidFill>
                <a:latin typeface="Calibri" pitchFamily="18" charset="0"/>
                <a:cs typeface="Calibri" pitchFamily="18" charset="0"/>
              </a:rPr>
              <a:t>10.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460500" y="3403600"/>
            <a:ext cx="2667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</a:t>
            </a:r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968500" y="3403600"/>
            <a:ext cx="4064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非故事</a:t>
            </a:r>
          </a:p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2603500" y="3403600"/>
            <a:ext cx="2667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</a:t>
            </a:r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3111500" y="3403600"/>
            <a:ext cx="4064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非故事</a:t>
            </a:r>
          </a:p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097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○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800100" y="7086600"/>
            <a:ext cx="685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你的得分：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9283700"/>
            <a:ext cx="5207000" cy="1917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25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98500" y="2654300"/>
            <a:ext cx="2794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现在，你应该已经意识到，成为一个会讲故事的管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理者的关健一点是要拥有一个庞大的故事库。可以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把收集作为一种习惯，一个流程。这样你很快就能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在需要的时候找到合适的故事来讲述。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98500" y="6083300"/>
            <a:ext cx="29210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希望你能在生活中处处发现故事：工作中发生的事，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报纸上报导的事件，和同事的对话等等。事实是，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故事象鱼一样滑，如果你不能牢牢的抓住它，它就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会悄悄的溜回你的意识深处。以至于当你需要它的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时候却找不到了。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发现故事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你可以从下面三个来源中获取你的故事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1.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你自己的故事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当一些不寻常事发生时，你需要抓住最重要的点在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笔记本中记录下来。或者使用一种APP例如印象笔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记。这些故事将来会被再次讲述，你不需要挖空心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思记下每个细节。只需要摘录下关键的情节以便于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你再次回忆。比如人的姓名，日期等容易遗忘的点。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当需要时，你可以使用印象笔记中的标签功能来找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08400" y="2654300"/>
            <a:ext cx="25400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到合适的故事。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2.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别人告诉你的故事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记下你曾经听说过的那些出色的故事。非常重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3492500"/>
            <a:ext cx="55372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不要永远徘徊在一个故事里······“哇，玛丽又来了。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要的一点，永远不要把别人发生的故事搬到自</a:t>
            </a:r>
          </a:p>
          <a:p>
            <a:pPr>
              <a:lnSpc>
                <a:spcPts val="14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我希望她再不要又讲一遍潘多拉的故事吧······。”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己身上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我们曾经见到过这样的事，真是非常</a:t>
            </a:r>
          </a:p>
          <a:p>
            <a:pPr>
              <a:lnSpc>
                <a:spcPts val="14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避免这种状况的最好方法，就是你有一个故事银行。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糟糕。但是你可以讲述别人的故事，只要这不</a:t>
            </a:r>
          </a:p>
          <a:p>
            <a:pPr>
              <a:lnSpc>
                <a:spcPts val="1100"/>
              </a:lnSpc>
              <a:tabLst>
                <a:tab pos="3009900" algn="l"/>
              </a:tabLst>
            </a:pPr>
            <a:r>
              <a:rPr lang="en-US" altLang="zh-CN" dirty="0" smtClean="0"/>
              <a:t>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是隐私或者已经获得当事人的许可。你可以用</a:t>
            </a:r>
          </a:p>
          <a:p>
            <a:pPr>
              <a:lnSpc>
                <a:spcPts val="1500"/>
              </a:lnSpc>
              <a:tabLst>
                <a:tab pos="3009900" algn="l"/>
              </a:tabLst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注意到故事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下面的话开头：“另一天，彼得和我分享了一</a:t>
            </a:r>
          </a:p>
          <a:p>
            <a:pPr>
              <a:lnSpc>
                <a:spcPts val="1200"/>
              </a:lnSpc>
              <a:tabLst>
                <a:tab pos="3009900" algn="l"/>
              </a:tabLst>
            </a:pPr>
            <a:r>
              <a:rPr lang="en-US" altLang="zh-CN" dirty="0" smtClean="0"/>
              <a:t>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些在他公司里发生的事情。。。。。。”然后</a:t>
            </a:r>
          </a:p>
          <a:p>
            <a:pPr>
              <a:lnSpc>
                <a:spcPts val="13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我们很多人当故事发生时并不能意识到。我们经常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可以开始讲述彼得的故事。正如我们在后面描</a:t>
            </a:r>
          </a:p>
          <a:p>
            <a:pPr>
              <a:lnSpc>
                <a:spcPts val="13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是太忙了，以至于总是很快的从一件事转移到另一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述故事聆听中提到的，听的艺术是提问。提问</a:t>
            </a:r>
          </a:p>
          <a:p>
            <a:pPr>
              <a:lnSpc>
                <a:spcPts val="14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件事去。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能帮助获得一个故事而不是一个建议。在这方</a:t>
            </a:r>
          </a:p>
          <a:p>
            <a:pPr>
              <a:lnSpc>
                <a:spcPts val="1300"/>
              </a:lnSpc>
              <a:tabLst>
                <a:tab pos="3009900" algn="l"/>
              </a:tabLst>
            </a:pPr>
            <a:r>
              <a:rPr lang="en-US" altLang="zh-CN" dirty="0" smtClean="0"/>
              <a:t>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面我们在完整的课程中会有详细介绍。简单来</a:t>
            </a:r>
          </a:p>
          <a:p>
            <a:pPr>
              <a:lnSpc>
                <a:spcPts val="13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故事是有情感的。所以，下次，如果你正感受喜悦，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说，不要仅仅是问“什么?”，“怎么?”“为</a:t>
            </a:r>
          </a:p>
          <a:p>
            <a:pPr>
              <a:lnSpc>
                <a:spcPts val="10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悲伤，沮丧或生气······请注意自己的情绪反应，并</a:t>
            </a:r>
          </a:p>
          <a:p>
            <a:pPr>
              <a:lnSpc>
                <a:spcPts val="13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回想是什么事引发了这样的情绪。这很可能会帮助</a:t>
            </a:r>
          </a:p>
          <a:p>
            <a:pPr>
              <a:lnSpc>
                <a:spcPts val="1400"/>
              </a:lnSpc>
              <a:tabLst>
                <a:tab pos="30099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你发现一个将来可以使用到的故事。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708400" y="5981700"/>
            <a:ext cx="2667000" cy="275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toAnecdoteCircles》.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3.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其他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这是收藏故事的宝库。所有流行的商业书籍都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列满了故事。学习如何讲述这些故事，你只需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要在阅读时在脑海中重现那些发生的场景。使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用你所有的感官去注视，聆听，品尝和感受。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这些能帮助你记住故事。然后坐下来，想一想，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故事中最重要部分是什么?其中讲述了一个什么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样的观点?回答这些问题有助于你复述这些故事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时抓住重点。最后，做摘要记录下来以便于将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来需要使用时能找到。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在本手册的最后，我们会列出一些资源里面有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许多的故事，你将来可以使用。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09600" y="444500"/>
            <a:ext cx="40259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026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900"/>
              </a:lnSpc>
              <a:tabLst>
                <a:tab pos="88900" algn="l"/>
              </a:tabLst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成为故事的收集者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15962" y="4196969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15962" y="4520438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15962" y="4843907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5962" y="5167503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15962" y="5490971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15962" y="5814440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5962" y="6137909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15962" y="6461505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15962" y="6784975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15962" y="7108443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15962" y="7431913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15962" y="7755508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15962" y="8078978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15962" y="8402446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15962" y="8725916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15962" y="9049511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15962" y="9372981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15962" y="9676765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5962" y="9980676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52500"/>
            <a:ext cx="5613400" cy="1027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26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26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76300" y="3086100"/>
            <a:ext cx="190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270000" y="31623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练习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12800" y="3746500"/>
            <a:ext cx="180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你会如何在组织里找到故事？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938651" y="4342003"/>
            <a:ext cx="2492375" cy="25400"/>
          </a:xfrm>
          <a:custGeom>
            <a:avLst/>
            <a:gdLst>
              <a:gd name="connsiteX0" fmla="*/ 6350 w 2492375"/>
              <a:gd name="connsiteY0" fmla="*/ 6350 h 25400"/>
              <a:gd name="connsiteX1" fmla="*/ 2486025 w 24923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92375" h="25400">
                <a:moveTo>
                  <a:pt x="6350" y="6350"/>
                </a:moveTo>
                <a:lnTo>
                  <a:pt x="24860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38651" y="5498719"/>
            <a:ext cx="2492375" cy="25400"/>
          </a:xfrm>
          <a:custGeom>
            <a:avLst/>
            <a:gdLst>
              <a:gd name="connsiteX0" fmla="*/ 6350 w 2492375"/>
              <a:gd name="connsiteY0" fmla="*/ 6350 h 25400"/>
              <a:gd name="connsiteX1" fmla="*/ 2486025 w 24923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92375" h="25400">
                <a:moveTo>
                  <a:pt x="6350" y="6350"/>
                </a:moveTo>
                <a:lnTo>
                  <a:pt x="24860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938651" y="5846445"/>
            <a:ext cx="2492375" cy="25400"/>
          </a:xfrm>
          <a:custGeom>
            <a:avLst/>
            <a:gdLst>
              <a:gd name="connsiteX0" fmla="*/ 6350 w 2492375"/>
              <a:gd name="connsiteY0" fmla="*/ 6350 h 25400"/>
              <a:gd name="connsiteX1" fmla="*/ 2486025 w 24923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92375" h="25400">
                <a:moveTo>
                  <a:pt x="6350" y="6350"/>
                </a:moveTo>
                <a:lnTo>
                  <a:pt x="24860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938651" y="6269101"/>
            <a:ext cx="2492375" cy="25400"/>
          </a:xfrm>
          <a:custGeom>
            <a:avLst/>
            <a:gdLst>
              <a:gd name="connsiteX0" fmla="*/ 6350 w 2492375"/>
              <a:gd name="connsiteY0" fmla="*/ 6350 h 25400"/>
              <a:gd name="connsiteX1" fmla="*/ 2486025 w 24923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92375" h="25400">
                <a:moveTo>
                  <a:pt x="6350" y="6350"/>
                </a:moveTo>
                <a:lnTo>
                  <a:pt x="24860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9300" y="3060700"/>
            <a:ext cx="27940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开始建立你的个人故事银行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/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确定记录故事的工具。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有许许多多的可供选择的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小工具：印象笔记和OneNotes都是非常好的工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49300" y="3810000"/>
            <a:ext cx="2794000" cy="471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具。及时把那些让你深有感触的时刻记录下来，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在工具中不断添加你的故事。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778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下一次当你需要做一个演讲，或者在一个重要的</a:t>
            </a:r>
          </a:p>
          <a:p>
            <a:pPr>
              <a:lnSpc>
                <a:spcPts val="1500"/>
              </a:lnSpc>
              <a:tabLst>
                <a:tab pos="1778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会议前做个开场时，翻阅你的故事银行。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你将会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惊讶的发现，所有合适的故事就在那里！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不要试图过于详细的记录你收集的故事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这会阻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碍你往故事库中添加新素材。以下是一些可供参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考的小贴士：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E48312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给故事命名。我们建议可以使用老友记中的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方法来命名。在电视连续剧《老友记》中，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每一集的片名都使用了和故事相同的关键情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节，比如：“乔伊在那里吃了个三明治。”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E48312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标注出你的主要商务观点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E48312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记录下日期，关键事件点以及关键细节，比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如：姓名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77800" algn="l"/>
              </a:tabLst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每日一省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每天花个几分钟想一想，一天中你印象最深刻的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事件。是否其中有能够添加到你的故事库中去。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27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98500" y="4445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028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025900" y="3073400"/>
            <a:ext cx="190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406900" y="3149600"/>
            <a:ext cx="6223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活动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1#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013200" y="3797300"/>
            <a:ext cx="23749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你打算从哪里开始建立你的故事银行？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□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Evernote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□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OneNote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□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笔记本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□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其他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04644" y="2590673"/>
            <a:ext cx="25400" cy="7974203"/>
          </a:xfrm>
          <a:custGeom>
            <a:avLst/>
            <a:gdLst>
              <a:gd name="connsiteX0" fmla="*/ 6350 w 25400"/>
              <a:gd name="connsiteY0" fmla="*/ 6350 h 7974203"/>
              <a:gd name="connsiteX1" fmla="*/ 6350 w 25400"/>
              <a:gd name="connsiteY1" fmla="*/ 7967852 h 7974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974203">
                <a:moveTo>
                  <a:pt x="6350" y="6350"/>
                </a:moveTo>
                <a:lnTo>
                  <a:pt x="6350" y="79678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74998" y="2590673"/>
            <a:ext cx="25400" cy="7974203"/>
          </a:xfrm>
          <a:custGeom>
            <a:avLst/>
            <a:gdLst>
              <a:gd name="connsiteX0" fmla="*/ 6350 w 25400"/>
              <a:gd name="connsiteY0" fmla="*/ 6350 h 7974203"/>
              <a:gd name="connsiteX1" fmla="*/ 6350 w 25400"/>
              <a:gd name="connsiteY1" fmla="*/ 7967852 h 7974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974203">
                <a:moveTo>
                  <a:pt x="6350" y="6350"/>
                </a:moveTo>
                <a:lnTo>
                  <a:pt x="6350" y="79678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031485" y="2590673"/>
            <a:ext cx="25400" cy="7974203"/>
          </a:xfrm>
          <a:custGeom>
            <a:avLst/>
            <a:gdLst>
              <a:gd name="connsiteX0" fmla="*/ 6350 w 25400"/>
              <a:gd name="connsiteY0" fmla="*/ 6350 h 7974203"/>
              <a:gd name="connsiteX1" fmla="*/ 6350 w 25400"/>
              <a:gd name="connsiteY1" fmla="*/ 7967852 h 7974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974203">
                <a:moveTo>
                  <a:pt x="6350" y="6350"/>
                </a:moveTo>
                <a:lnTo>
                  <a:pt x="6350" y="79678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27075" y="2597023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27075" y="2998470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27075" y="3273678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27075" y="3549015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27075" y="3824223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27075" y="4186809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27075" y="4588128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27075" y="4863465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27075" y="5138673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27075" y="5414009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27075" y="5776595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27075" y="6177915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27075" y="6453251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27075" y="6728459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27075" y="7003668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7075" y="7366254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7075" y="7767701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27075" y="8042909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27075" y="8318245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27075" y="8593455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27075" y="8956040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27075" y="9357359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27075" y="9632695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27075" y="9907905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727075" y="10183241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727075" y="10545826"/>
            <a:ext cx="5524500" cy="25400"/>
          </a:xfrm>
          <a:custGeom>
            <a:avLst/>
            <a:gdLst>
              <a:gd name="connsiteX0" fmla="*/ 6350 w 5524500"/>
              <a:gd name="connsiteY0" fmla="*/ 6350 h 25400"/>
              <a:gd name="connsiteX1" fmla="*/ 5518150 w 55245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0" h="25400">
                <a:moveTo>
                  <a:pt x="6350" y="6350"/>
                </a:moveTo>
                <a:lnTo>
                  <a:pt x="5518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52500"/>
            <a:ext cx="5613400" cy="1027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28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28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812800" y="1600200"/>
            <a:ext cx="190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143000" y="1676400"/>
            <a:ext cx="571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活动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2#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812800" y="2120900"/>
            <a:ext cx="3124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在工作坊结束时，每个人至少收集到5个有意思的故事。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87400" y="2413000"/>
            <a:ext cx="571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故事名称：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2159000" y="2413000"/>
            <a:ext cx="571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关键情节：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3733800" y="2413000"/>
            <a:ext cx="571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商务观点：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5092700" y="2413000"/>
            <a:ext cx="571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使用场合：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787400" y="2717800"/>
            <a:ext cx="342900" cy="770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9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来源：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9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来源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3.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9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来源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4.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9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来源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5.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9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来源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62000" y="6762750"/>
            <a:ext cx="5545073" cy="489204"/>
          </a:xfrm>
          <a:custGeom>
            <a:avLst/>
            <a:gdLst>
              <a:gd name="connsiteX0" fmla="*/ 0 w 5545073"/>
              <a:gd name="connsiteY0" fmla="*/ 489204 h 489204"/>
              <a:gd name="connsiteX1" fmla="*/ 5545073 w 5545073"/>
              <a:gd name="connsiteY1" fmla="*/ 489204 h 489204"/>
              <a:gd name="connsiteX2" fmla="*/ 5545073 w 5545073"/>
              <a:gd name="connsiteY2" fmla="*/ 0 h 489204"/>
              <a:gd name="connsiteX3" fmla="*/ 0 w 5545073"/>
              <a:gd name="connsiteY3" fmla="*/ 0 h 489204"/>
              <a:gd name="connsiteX4" fmla="*/ 0 w 5545073"/>
              <a:gd name="connsiteY4" fmla="*/ 489204 h 489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45073" h="489204">
                <a:moveTo>
                  <a:pt x="0" y="489204"/>
                </a:moveTo>
                <a:lnTo>
                  <a:pt x="5545073" y="489204"/>
                </a:lnTo>
                <a:lnTo>
                  <a:pt x="5545073" y="0"/>
                </a:lnTo>
                <a:lnTo>
                  <a:pt x="0" y="0"/>
                </a:lnTo>
                <a:lnTo>
                  <a:pt x="0" y="489204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600" y="977900"/>
            <a:ext cx="6121400" cy="1018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29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50900" y="6667500"/>
            <a:ext cx="52197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197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“单独的逻辑无法点亮行动”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4445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034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83300" y="558800"/>
            <a:ext cx="381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98500" y="508000"/>
            <a:ext cx="215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Calibri" pitchFamily="18" charset="0"/>
                <a:cs typeface="Calibri" pitchFamily="18" charset="0"/>
              </a:rPr>
              <a:t>02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60600" y="116459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146800" y="11734800"/>
            <a:ext cx="50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3</a:t>
            </a:r>
            <a:r>
              <a:rPr lang="en-US" altLang="zh-CN" sz="78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77900"/>
            <a:ext cx="6362700" cy="1023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30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31800" y="469900"/>
            <a:ext cx="5981700" cy="317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6007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035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000"/>
              </a:lnSpc>
              <a:tabLst>
                <a:tab pos="56007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第四部分：</a:t>
            </a:r>
          </a:p>
          <a:p>
            <a:pPr>
              <a:lnSpc>
                <a:spcPts val="4800"/>
              </a:lnSpc>
              <a:tabLst>
                <a:tab pos="56007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鼓舞和感染你的听众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31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8500" y="444500"/>
            <a:ext cx="45339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036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000"/>
              </a:lnSpc>
              <a:tabLst/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“为什么”非常重要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85800" y="2755900"/>
            <a:ext cx="2794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人们乐于去了解"为什么"。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事实上，当我们理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解为什么需要这么做，或者这是如何产生的，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我们对于相关细节的理解和记忆将会极大程度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的提高。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85800" y="3759200"/>
            <a:ext cx="40513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故事对于“为什么”是一种最好的解释方法。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在故事中我们将会看到产生变革的原因，以及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100"/>
              </a:lnSpc>
              <a:tabLst/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被“诅咒”的知识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83000" y="2755900"/>
            <a:ext cx="2501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后面会发生的事情，故事为决策变化背后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的原因做了最好的注解，使之看起来更富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有意义，并能让我们把其他公司发生的故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事与之产生连结。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98500" y="6337300"/>
            <a:ext cx="2819400" cy="369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你是否曾经经历过这样的时刻，你自认非常仔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细而清晰的解释了某些观点，但是底下的听众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却看起来一头雾水？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如果回答是“是”的话，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那你很可能跳进了“被诅咒的知识”。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很简单，知识告诉我们：“一旦我们知道了某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些事情，我们是无法想象那些对此一无所知的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人的感受的。”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最直接的后果就是，我们用来解释这些事情的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方法，是基于一种对方完全不知道的假设之上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的。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这种现象是1990年，由一位斯坦福大学的心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理学毕业生伊丽莎白·纽顿发现的。纽顿设计了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一个简单的游戏。游戏中的一方被安排做“乐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手”，另一方则被安排做“听众”。每一个乐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手选择一首非常著名的歌，比如“生日歌”，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721100" y="6337300"/>
            <a:ext cx="25019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然后按照节奏在桌上敲击旋律。而听众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的任务则是仔细的听，然后猜对方敲的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是哪首歌。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在纽顿的观察中，“乐手”们一共敲击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了120首歌曲，但是听众仅仅猜出了其中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的3首。猜中率只有可怜的2.5%。在揭晓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答案之前，纽顿请“乐手”们预计一下，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到底听众能猜出多少首歌。大多数人猜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50%。“乐手”在40首歌曲中只能够让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听众猜出1首，但他们其实以为2首歌曲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之中能猜出1首。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52500"/>
            <a:ext cx="5613400" cy="1027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709400"/>
            <a:ext cx="2120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08700" y="117602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12283" y="2008251"/>
            <a:ext cx="719327" cy="720851"/>
          </a:xfrm>
          <a:custGeom>
            <a:avLst/>
            <a:gdLst>
              <a:gd name="connsiteX0" fmla="*/ 0 w 719327"/>
              <a:gd name="connsiteY0" fmla="*/ 360425 h 720851"/>
              <a:gd name="connsiteX1" fmla="*/ 359663 w 719327"/>
              <a:gd name="connsiteY1" fmla="*/ 0 h 720851"/>
              <a:gd name="connsiteX2" fmla="*/ 719327 w 719327"/>
              <a:gd name="connsiteY2" fmla="*/ 360425 h 720851"/>
              <a:gd name="connsiteX3" fmla="*/ 359663 w 719327"/>
              <a:gd name="connsiteY3" fmla="*/ 720851 h 720851"/>
              <a:gd name="connsiteX4" fmla="*/ 0 w 719327"/>
              <a:gd name="connsiteY4" fmla="*/ 360425 h 720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327" h="720851">
                <a:moveTo>
                  <a:pt x="0" y="360425"/>
                </a:moveTo>
                <a:cubicBezTo>
                  <a:pt x="0" y="161416"/>
                  <a:pt x="161035" y="0"/>
                  <a:pt x="359663" y="0"/>
                </a:cubicBezTo>
                <a:cubicBezTo>
                  <a:pt x="558291" y="0"/>
                  <a:pt x="719327" y="161416"/>
                  <a:pt x="719327" y="360425"/>
                </a:cubicBezTo>
                <a:cubicBezTo>
                  <a:pt x="719327" y="559434"/>
                  <a:pt x="558291" y="720851"/>
                  <a:pt x="359663" y="720851"/>
                </a:cubicBezTo>
                <a:cubicBezTo>
                  <a:pt x="161035" y="720851"/>
                  <a:pt x="0" y="559434"/>
                  <a:pt x="0" y="36042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04282" y="2000250"/>
            <a:ext cx="735329" cy="736853"/>
          </a:xfrm>
          <a:custGeom>
            <a:avLst/>
            <a:gdLst>
              <a:gd name="connsiteX0" fmla="*/ 8001 w 735329"/>
              <a:gd name="connsiteY0" fmla="*/ 368426 h 736853"/>
              <a:gd name="connsiteX1" fmla="*/ 367664 w 735329"/>
              <a:gd name="connsiteY1" fmla="*/ 8001 h 736853"/>
              <a:gd name="connsiteX2" fmla="*/ 727328 w 735329"/>
              <a:gd name="connsiteY2" fmla="*/ 368426 h 736853"/>
              <a:gd name="connsiteX3" fmla="*/ 367664 w 735329"/>
              <a:gd name="connsiteY3" fmla="*/ 728852 h 736853"/>
              <a:gd name="connsiteX4" fmla="*/ 8001 w 735329"/>
              <a:gd name="connsiteY4" fmla="*/ 368426 h 736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5329" h="736853">
                <a:moveTo>
                  <a:pt x="8001" y="368426"/>
                </a:moveTo>
                <a:cubicBezTo>
                  <a:pt x="8001" y="169417"/>
                  <a:pt x="169036" y="8001"/>
                  <a:pt x="367664" y="8001"/>
                </a:cubicBezTo>
                <a:cubicBezTo>
                  <a:pt x="566292" y="8001"/>
                  <a:pt x="727328" y="169417"/>
                  <a:pt x="727328" y="368426"/>
                </a:cubicBezTo>
                <a:cubicBezTo>
                  <a:pt x="727328" y="567435"/>
                  <a:pt x="566292" y="728852"/>
                  <a:pt x="367664" y="728852"/>
                </a:cubicBezTo>
                <a:cubicBezTo>
                  <a:pt x="169036" y="728852"/>
                  <a:pt x="8001" y="567435"/>
                  <a:pt x="8001" y="36842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07533" y="2242185"/>
            <a:ext cx="505967" cy="224789"/>
          </a:xfrm>
          <a:custGeom>
            <a:avLst/>
            <a:gdLst>
              <a:gd name="connsiteX0" fmla="*/ 0 w 505967"/>
              <a:gd name="connsiteY0" fmla="*/ 56133 h 224789"/>
              <a:gd name="connsiteX1" fmla="*/ 393572 w 505967"/>
              <a:gd name="connsiteY1" fmla="*/ 56133 h 224789"/>
              <a:gd name="connsiteX2" fmla="*/ 393572 w 505967"/>
              <a:gd name="connsiteY2" fmla="*/ 0 h 224789"/>
              <a:gd name="connsiteX3" fmla="*/ 505967 w 505967"/>
              <a:gd name="connsiteY3" fmla="*/ 112394 h 224789"/>
              <a:gd name="connsiteX4" fmla="*/ 393572 w 505967"/>
              <a:gd name="connsiteY4" fmla="*/ 224789 h 224789"/>
              <a:gd name="connsiteX5" fmla="*/ 393572 w 505967"/>
              <a:gd name="connsiteY5" fmla="*/ 168529 h 224789"/>
              <a:gd name="connsiteX6" fmla="*/ 0 w 505967"/>
              <a:gd name="connsiteY6" fmla="*/ 168529 h 224789"/>
              <a:gd name="connsiteX7" fmla="*/ 0 w 505967"/>
              <a:gd name="connsiteY7" fmla="*/ 56133 h 2247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05967" h="224789">
                <a:moveTo>
                  <a:pt x="0" y="56133"/>
                </a:moveTo>
                <a:lnTo>
                  <a:pt x="393572" y="56133"/>
                </a:lnTo>
                <a:lnTo>
                  <a:pt x="393572" y="0"/>
                </a:lnTo>
                <a:lnTo>
                  <a:pt x="505967" y="112394"/>
                </a:lnTo>
                <a:lnTo>
                  <a:pt x="393572" y="224789"/>
                </a:lnTo>
                <a:lnTo>
                  <a:pt x="393572" y="168529"/>
                </a:lnTo>
                <a:lnTo>
                  <a:pt x="0" y="168529"/>
                </a:lnTo>
                <a:lnTo>
                  <a:pt x="0" y="5613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399532" y="2234183"/>
            <a:ext cx="521969" cy="240791"/>
          </a:xfrm>
          <a:custGeom>
            <a:avLst/>
            <a:gdLst>
              <a:gd name="connsiteX0" fmla="*/ 8001 w 521969"/>
              <a:gd name="connsiteY0" fmla="*/ 64135 h 240791"/>
              <a:gd name="connsiteX1" fmla="*/ 401573 w 521969"/>
              <a:gd name="connsiteY1" fmla="*/ 64135 h 240791"/>
              <a:gd name="connsiteX2" fmla="*/ 401573 w 521969"/>
              <a:gd name="connsiteY2" fmla="*/ 8001 h 240791"/>
              <a:gd name="connsiteX3" fmla="*/ 513969 w 521969"/>
              <a:gd name="connsiteY3" fmla="*/ 120395 h 240791"/>
              <a:gd name="connsiteX4" fmla="*/ 401573 w 521969"/>
              <a:gd name="connsiteY4" fmla="*/ 232791 h 240791"/>
              <a:gd name="connsiteX5" fmla="*/ 401573 w 521969"/>
              <a:gd name="connsiteY5" fmla="*/ 176530 h 240791"/>
              <a:gd name="connsiteX6" fmla="*/ 8001 w 521969"/>
              <a:gd name="connsiteY6" fmla="*/ 176530 h 240791"/>
              <a:gd name="connsiteX7" fmla="*/ 8001 w 521969"/>
              <a:gd name="connsiteY7" fmla="*/ 64135 h 240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21969" h="240791">
                <a:moveTo>
                  <a:pt x="8001" y="64135"/>
                </a:moveTo>
                <a:lnTo>
                  <a:pt x="401573" y="64135"/>
                </a:lnTo>
                <a:lnTo>
                  <a:pt x="401573" y="8001"/>
                </a:lnTo>
                <a:lnTo>
                  <a:pt x="513969" y="120395"/>
                </a:lnTo>
                <a:lnTo>
                  <a:pt x="401573" y="232791"/>
                </a:lnTo>
                <a:lnTo>
                  <a:pt x="401573" y="176530"/>
                </a:lnTo>
                <a:lnTo>
                  <a:pt x="8001" y="176530"/>
                </a:lnTo>
                <a:lnTo>
                  <a:pt x="8001" y="6413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835900"/>
            <a:ext cx="5207000" cy="243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62200" y="11709400"/>
            <a:ext cx="2120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108700" y="117602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8500" y="444500"/>
            <a:ext cx="2921000" cy="615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038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900"/>
              </a:lnSpc>
              <a:tabLst/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清晰的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4002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正如前面所说，人类是追求意义的生物。我们需要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知道“为什么”。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为什么我们要在领导力发展上花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费这么多的时间?为什么我们要把工厂搬到亚洲?为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什么CEO这么着迷于杰出的客户服务?当我们没有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答案的时候，我们感到被打击了。我们对于未知的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感受可以从轻微的不愉快到深深的沮丧。这将会极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大的影响我们的士气和产能，对业务造成影响。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令人吃惊的是，仅仅了解决策背后的原因就能更好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的帮助我们接受决策。有时候甚至你还没有同意这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个决策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只要这个原因看起来是有逻辑并且是公正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的。有关于做决策的故事中，是否有意义要比大家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是否喜欢这个决策更重要。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我们同时也需要知道究竟发生了什么以帮助我们更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好的理解某些细节。我们总是倾向于把所有的事情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放进具体的背景和环境，来理解其中的目的和意义。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故事是一个非常好的的方法分享决策背后的原因以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及围绕这个原因发生的事件。我们称这种故事为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“清晰的故事”。并且它具有以下的结构：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695700" y="558800"/>
            <a:ext cx="2540000" cy="419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3368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3368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创建一个清晰的故事最好的人，就是做决策</a:t>
            </a:r>
          </a:p>
          <a:p>
            <a:pPr>
              <a:lnSpc>
                <a:spcPts val="1500"/>
              </a:lnSpc>
              <a:tabLst>
                <a:tab pos="23368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的人。从清晰的阐述所制定的决策开始，然</a:t>
            </a:r>
          </a:p>
          <a:p>
            <a:pPr>
              <a:lnSpc>
                <a:spcPts val="1400"/>
              </a:lnSpc>
              <a:tabLst>
                <a:tab pos="23368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后回溯到所有以前在过去发生，影响当前这</a:t>
            </a:r>
          </a:p>
          <a:p>
            <a:pPr>
              <a:lnSpc>
                <a:spcPts val="1400"/>
              </a:lnSpc>
              <a:tabLst>
                <a:tab pos="23368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个决策的事件。然后把最重要的事件写下来，</a:t>
            </a:r>
          </a:p>
          <a:p>
            <a:pPr>
              <a:lnSpc>
                <a:spcPts val="1400"/>
              </a:lnSpc>
              <a:tabLst>
                <a:tab pos="23368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放进当时做决策的大背景下。这样你就有了</a:t>
            </a:r>
          </a:p>
          <a:p>
            <a:pPr>
              <a:lnSpc>
                <a:spcPts val="1400"/>
              </a:lnSpc>
              <a:tabLst>
                <a:tab pos="23368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故事的前三个重要部分。</a:t>
            </a:r>
          </a:p>
          <a:p>
            <a:pPr>
              <a:lnSpc>
                <a:spcPts val="2000"/>
              </a:lnSpc>
              <a:tabLst>
                <a:tab pos="23368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最后结尾时，通过一个现实生活中真实的例</a:t>
            </a:r>
          </a:p>
          <a:p>
            <a:pPr>
              <a:lnSpc>
                <a:spcPts val="1400"/>
              </a:lnSpc>
              <a:tabLst>
                <a:tab pos="23368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子来演绎你的最终目标。这样能帮助你的听</a:t>
            </a:r>
          </a:p>
          <a:p>
            <a:pPr>
              <a:lnSpc>
                <a:spcPts val="1400"/>
              </a:lnSpc>
              <a:tabLst>
                <a:tab pos="23368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众形象的理解变革成功后，未来会怎样。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504950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766697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28444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90191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51938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14320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076701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39719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602609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865626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28642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91659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54550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917566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180584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43601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706490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969508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0725" y="4339463"/>
            <a:ext cx="5530850" cy="25400"/>
          </a:xfrm>
          <a:custGeom>
            <a:avLst/>
            <a:gdLst>
              <a:gd name="connsiteX0" fmla="*/ 6350 w 5530850"/>
              <a:gd name="connsiteY0" fmla="*/ 6350 h 25400"/>
              <a:gd name="connsiteX1" fmla="*/ 5524500 w 55308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30850" h="25400">
                <a:moveTo>
                  <a:pt x="6350" y="6350"/>
                </a:moveTo>
                <a:lnTo>
                  <a:pt x="55245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0725" y="6205473"/>
            <a:ext cx="5530850" cy="25400"/>
          </a:xfrm>
          <a:custGeom>
            <a:avLst/>
            <a:gdLst>
              <a:gd name="connsiteX0" fmla="*/ 6350 w 5530850"/>
              <a:gd name="connsiteY0" fmla="*/ 6350 h 25400"/>
              <a:gd name="connsiteX1" fmla="*/ 5524500 w 55308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30850" h="25400">
                <a:moveTo>
                  <a:pt x="6350" y="6350"/>
                </a:moveTo>
                <a:lnTo>
                  <a:pt x="55245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20725" y="8071611"/>
            <a:ext cx="5530850" cy="25400"/>
          </a:xfrm>
          <a:custGeom>
            <a:avLst/>
            <a:gdLst>
              <a:gd name="connsiteX0" fmla="*/ 6350 w 5530850"/>
              <a:gd name="connsiteY0" fmla="*/ 6350 h 25400"/>
              <a:gd name="connsiteX1" fmla="*/ 5524500 w 55308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30850" h="25400">
                <a:moveTo>
                  <a:pt x="6350" y="6350"/>
                </a:moveTo>
                <a:lnTo>
                  <a:pt x="55245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27075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232525" y="2473325"/>
            <a:ext cx="25400" cy="7477125"/>
          </a:xfrm>
          <a:custGeom>
            <a:avLst/>
            <a:gdLst>
              <a:gd name="connsiteX0" fmla="*/ 6350 w 25400"/>
              <a:gd name="connsiteY0" fmla="*/ 6350 h 7477125"/>
              <a:gd name="connsiteX1" fmla="*/ 6350 w 25400"/>
              <a:gd name="connsiteY1" fmla="*/ 7470775 h 7477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77125">
                <a:moveTo>
                  <a:pt x="6350" y="6350"/>
                </a:moveTo>
                <a:lnTo>
                  <a:pt x="6350" y="74707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77636" y="746379"/>
            <a:ext cx="539495" cy="540257"/>
          </a:xfrm>
          <a:custGeom>
            <a:avLst/>
            <a:gdLst>
              <a:gd name="connsiteX0" fmla="*/ 0 w 539495"/>
              <a:gd name="connsiteY0" fmla="*/ 270129 h 540257"/>
              <a:gd name="connsiteX1" fmla="*/ 269747 w 539495"/>
              <a:gd name="connsiteY1" fmla="*/ 0 h 540257"/>
              <a:gd name="connsiteX2" fmla="*/ 539496 w 539495"/>
              <a:gd name="connsiteY2" fmla="*/ 270129 h 540257"/>
              <a:gd name="connsiteX3" fmla="*/ 269747 w 539495"/>
              <a:gd name="connsiteY3" fmla="*/ 540257 h 540257"/>
              <a:gd name="connsiteX4" fmla="*/ 0 w 539495"/>
              <a:gd name="connsiteY4" fmla="*/ 270129 h 5402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9495" h="540257">
                <a:moveTo>
                  <a:pt x="0" y="270129"/>
                </a:moveTo>
                <a:cubicBezTo>
                  <a:pt x="0" y="120904"/>
                  <a:pt x="120777" y="0"/>
                  <a:pt x="269747" y="0"/>
                </a:cubicBezTo>
                <a:cubicBezTo>
                  <a:pt x="418719" y="0"/>
                  <a:pt x="539496" y="120904"/>
                  <a:pt x="539496" y="270129"/>
                </a:cubicBezTo>
                <a:cubicBezTo>
                  <a:pt x="539496" y="419354"/>
                  <a:pt x="418719" y="540257"/>
                  <a:pt x="269747" y="540257"/>
                </a:cubicBezTo>
                <a:cubicBezTo>
                  <a:pt x="120777" y="540257"/>
                  <a:pt x="0" y="419354"/>
                  <a:pt x="0" y="27012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469635" y="738377"/>
            <a:ext cx="555497" cy="556259"/>
          </a:xfrm>
          <a:custGeom>
            <a:avLst/>
            <a:gdLst>
              <a:gd name="connsiteX0" fmla="*/ 8001 w 555497"/>
              <a:gd name="connsiteY0" fmla="*/ 278130 h 556259"/>
              <a:gd name="connsiteX1" fmla="*/ 277748 w 555497"/>
              <a:gd name="connsiteY1" fmla="*/ 8001 h 556259"/>
              <a:gd name="connsiteX2" fmla="*/ 547497 w 555497"/>
              <a:gd name="connsiteY2" fmla="*/ 278130 h 556259"/>
              <a:gd name="connsiteX3" fmla="*/ 277748 w 555497"/>
              <a:gd name="connsiteY3" fmla="*/ 548258 h 556259"/>
              <a:gd name="connsiteX4" fmla="*/ 8001 w 555497"/>
              <a:gd name="connsiteY4" fmla="*/ 278130 h 556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5497" h="556259">
                <a:moveTo>
                  <a:pt x="8001" y="278130"/>
                </a:moveTo>
                <a:cubicBezTo>
                  <a:pt x="8001" y="128905"/>
                  <a:pt x="128778" y="8001"/>
                  <a:pt x="277748" y="8001"/>
                </a:cubicBezTo>
                <a:cubicBezTo>
                  <a:pt x="426720" y="8001"/>
                  <a:pt x="547497" y="128905"/>
                  <a:pt x="547497" y="278130"/>
                </a:cubicBezTo>
                <a:cubicBezTo>
                  <a:pt x="547497" y="427355"/>
                  <a:pt x="426720" y="548258"/>
                  <a:pt x="277748" y="548258"/>
                </a:cubicBezTo>
                <a:cubicBezTo>
                  <a:pt x="128778" y="548258"/>
                  <a:pt x="8001" y="427355"/>
                  <a:pt x="8001" y="27813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548503" y="920877"/>
            <a:ext cx="379475" cy="169925"/>
          </a:xfrm>
          <a:custGeom>
            <a:avLst/>
            <a:gdLst>
              <a:gd name="connsiteX0" fmla="*/ 0 w 379475"/>
              <a:gd name="connsiteY0" fmla="*/ 42417 h 169925"/>
              <a:gd name="connsiteX1" fmla="*/ 294512 w 379475"/>
              <a:gd name="connsiteY1" fmla="*/ 42417 h 169925"/>
              <a:gd name="connsiteX2" fmla="*/ 294512 w 379475"/>
              <a:gd name="connsiteY2" fmla="*/ 0 h 169925"/>
              <a:gd name="connsiteX3" fmla="*/ 379475 w 379475"/>
              <a:gd name="connsiteY3" fmla="*/ 84962 h 169925"/>
              <a:gd name="connsiteX4" fmla="*/ 294512 w 379475"/>
              <a:gd name="connsiteY4" fmla="*/ 169925 h 169925"/>
              <a:gd name="connsiteX5" fmla="*/ 294512 w 379475"/>
              <a:gd name="connsiteY5" fmla="*/ 127380 h 169925"/>
              <a:gd name="connsiteX6" fmla="*/ 0 w 379475"/>
              <a:gd name="connsiteY6" fmla="*/ 127380 h 169925"/>
              <a:gd name="connsiteX7" fmla="*/ 0 w 379475"/>
              <a:gd name="connsiteY7" fmla="*/ 42417 h 169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9475" h="169925">
                <a:moveTo>
                  <a:pt x="0" y="42417"/>
                </a:moveTo>
                <a:lnTo>
                  <a:pt x="294512" y="42417"/>
                </a:lnTo>
                <a:lnTo>
                  <a:pt x="294512" y="0"/>
                </a:lnTo>
                <a:lnTo>
                  <a:pt x="379475" y="84962"/>
                </a:lnTo>
                <a:lnTo>
                  <a:pt x="294512" y="169925"/>
                </a:lnTo>
                <a:lnTo>
                  <a:pt x="294512" y="127380"/>
                </a:lnTo>
                <a:lnTo>
                  <a:pt x="0" y="127380"/>
                </a:lnTo>
                <a:lnTo>
                  <a:pt x="0" y="424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540502" y="912876"/>
            <a:ext cx="395477" cy="185927"/>
          </a:xfrm>
          <a:custGeom>
            <a:avLst/>
            <a:gdLst>
              <a:gd name="connsiteX0" fmla="*/ 8001 w 395477"/>
              <a:gd name="connsiteY0" fmla="*/ 50418 h 185927"/>
              <a:gd name="connsiteX1" fmla="*/ 302513 w 395477"/>
              <a:gd name="connsiteY1" fmla="*/ 50418 h 185927"/>
              <a:gd name="connsiteX2" fmla="*/ 302513 w 395477"/>
              <a:gd name="connsiteY2" fmla="*/ 8000 h 185927"/>
              <a:gd name="connsiteX3" fmla="*/ 387476 w 395477"/>
              <a:gd name="connsiteY3" fmla="*/ 92963 h 185927"/>
              <a:gd name="connsiteX4" fmla="*/ 302513 w 395477"/>
              <a:gd name="connsiteY4" fmla="*/ 177926 h 185927"/>
              <a:gd name="connsiteX5" fmla="*/ 302513 w 395477"/>
              <a:gd name="connsiteY5" fmla="*/ 135381 h 185927"/>
              <a:gd name="connsiteX6" fmla="*/ 8001 w 395477"/>
              <a:gd name="connsiteY6" fmla="*/ 135381 h 185927"/>
              <a:gd name="connsiteX7" fmla="*/ 8001 w 395477"/>
              <a:gd name="connsiteY7" fmla="*/ 50418 h 185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5477" h="185927">
                <a:moveTo>
                  <a:pt x="8001" y="50418"/>
                </a:moveTo>
                <a:lnTo>
                  <a:pt x="302513" y="50418"/>
                </a:lnTo>
                <a:lnTo>
                  <a:pt x="302513" y="8000"/>
                </a:lnTo>
                <a:lnTo>
                  <a:pt x="387476" y="92963"/>
                </a:lnTo>
                <a:lnTo>
                  <a:pt x="302513" y="177926"/>
                </a:lnTo>
                <a:lnTo>
                  <a:pt x="302513" y="135381"/>
                </a:lnTo>
                <a:lnTo>
                  <a:pt x="8001" y="135381"/>
                </a:lnTo>
                <a:lnTo>
                  <a:pt x="8001" y="504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77900"/>
            <a:ext cx="5613400" cy="1024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55700" y="8775700"/>
            <a:ext cx="165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过去……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952500" y="89281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Wingdings 2" pitchFamily="18" charset="0"/>
                <a:cs typeface="Wingdings 2" pitchFamily="18" charset="0"/>
              </a:rPr>
              <a:t>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1155700" y="6845300"/>
            <a:ext cx="1651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发生了……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952500" y="70612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Wingdings 2" pitchFamily="18" charset="0"/>
                <a:cs typeface="Wingdings 2" pitchFamily="18" charset="0"/>
              </a:rPr>
              <a:t>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155700" y="4914900"/>
            <a:ext cx="1651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所以现在……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952500" y="51943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Wingdings 2" pitchFamily="18" charset="0"/>
                <a:cs typeface="Wingdings 2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066800" y="2832100"/>
            <a:ext cx="1651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为了达成这个目标，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244600" y="3111500"/>
            <a:ext cx="1651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我们要……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863600" y="33274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Wingdings 2" pitchFamily="18" charset="0"/>
                <a:cs typeface="Wingdings 2" pitchFamily="18" charset="0"/>
              </a:rPr>
              <a:t>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34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6108700" y="117602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34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812800" y="1600200"/>
            <a:ext cx="190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1219200" y="16764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练习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812800" y="2120900"/>
            <a:ext cx="4064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在你的小组中，选择一个有争议的事件，练习使用清晰的故事结构阐述。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812800" y="10109200"/>
            <a:ext cx="2667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小贴士：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1.从第三步开始“所以现在……。”记录下一些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发生的事件，或者你觉得应该要做的事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2.回到第一步和第二步。不要在过去花费太多的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时间，只要能说明第三步的事件发生时当时所处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的状况就可以了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3606800" y="10261600"/>
            <a:ext cx="26035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3.完成第四步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—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你想要达成的目标。不要写成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清单，用描述性的语言来演绎当目标达成时的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具体情境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4.不要遗忘那些重要的“时刻”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2200" y="5003800"/>
            <a:ext cx="2476500" cy="1638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35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709400"/>
            <a:ext cx="2120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08700" y="117602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8500" y="4445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040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4076700"/>
            <a:ext cx="28194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战略沟通的重要性不言而喻。但是其中的困难程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度却是不为人知。比如：卡普兰和诺顿的2005年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【5】研究发现95%的员工不知道公司的战略是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什么。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2011年，一个基于450家全球性企业的调研显示，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80%的公司员工并不清楚知道公司的战略是什么。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【6】很多公司不得不面对这样一个令人尴尬的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小秘密：当询问员工公司的战略是什么时，他们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不得不依赖于一本小册子来告诉自己。很少有人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能把战略真正装在自己的脑袋里，从而在日常的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决策中围绕战略而行。在战略的制定和战略的沟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通之间有着巨大的断层。如何把这个断层连接起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来，关键在于如何沟通并帮助员工理解战略。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2032000"/>
            <a:ext cx="54356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清晰的故事</a:t>
            </a:r>
          </a:p>
          <a:p>
            <a:pPr>
              <a:lnSpc>
                <a:spcPts val="4700"/>
              </a:lnSpc>
              <a:tabLst/>
            </a:pPr>
            <a:r>
              <a:rPr lang="en-US" altLang="zh-CN" sz="36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与战略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清晰的故事最重要的一个作用就是用来沟通战略。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通过清晰的故事，组织能把纸面上的战略转换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94100" y="4000500"/>
            <a:ext cx="2540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成战略性故事。战略性故事具有非凡的力量，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员工可以在脑海中“构建”，记忆并传颂它。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一个精心设计的故事，不但能回答“为什么”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的问题，而且能在情感上激励和鼓舞大家采取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行动。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503552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764919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26157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87523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48763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10764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072638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35146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597655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860165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22801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85309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47819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910328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172836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35346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697982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960490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0725" y="5021707"/>
            <a:ext cx="5521325" cy="25400"/>
          </a:xfrm>
          <a:custGeom>
            <a:avLst/>
            <a:gdLst>
              <a:gd name="connsiteX0" fmla="*/ 6350 w 5521325"/>
              <a:gd name="connsiteY0" fmla="*/ 6350 h 25400"/>
              <a:gd name="connsiteX1" fmla="*/ 5514975 w 55213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1325" h="25400">
                <a:moveTo>
                  <a:pt x="6350" y="6350"/>
                </a:moveTo>
                <a:lnTo>
                  <a:pt x="55149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0725" y="6660388"/>
            <a:ext cx="5521325" cy="25400"/>
          </a:xfrm>
          <a:custGeom>
            <a:avLst/>
            <a:gdLst>
              <a:gd name="connsiteX0" fmla="*/ 6350 w 5521325"/>
              <a:gd name="connsiteY0" fmla="*/ 6350 h 25400"/>
              <a:gd name="connsiteX1" fmla="*/ 5514975 w 55213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1325" h="25400">
                <a:moveTo>
                  <a:pt x="6350" y="6350"/>
                </a:moveTo>
                <a:lnTo>
                  <a:pt x="55149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20725" y="8299068"/>
            <a:ext cx="5521325" cy="25400"/>
          </a:xfrm>
          <a:custGeom>
            <a:avLst/>
            <a:gdLst>
              <a:gd name="connsiteX0" fmla="*/ 6350 w 5521325"/>
              <a:gd name="connsiteY0" fmla="*/ 6350 h 25400"/>
              <a:gd name="connsiteX1" fmla="*/ 5514975 w 55213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1325" h="25400">
                <a:moveTo>
                  <a:pt x="6350" y="6350"/>
                </a:moveTo>
                <a:lnTo>
                  <a:pt x="55149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27075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223000" y="3382898"/>
            <a:ext cx="25400" cy="6567551"/>
          </a:xfrm>
          <a:custGeom>
            <a:avLst/>
            <a:gdLst>
              <a:gd name="connsiteX0" fmla="*/ 6350 w 25400"/>
              <a:gd name="connsiteY0" fmla="*/ 6350 h 6567551"/>
              <a:gd name="connsiteX1" fmla="*/ 6350 w 25400"/>
              <a:gd name="connsiteY1" fmla="*/ 6561201 h 656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67551">
                <a:moveTo>
                  <a:pt x="6350" y="6350"/>
                </a:moveTo>
                <a:lnTo>
                  <a:pt x="6350" y="6561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27075" y="2707513"/>
            <a:ext cx="5080000" cy="25400"/>
          </a:xfrm>
          <a:custGeom>
            <a:avLst/>
            <a:gdLst>
              <a:gd name="connsiteX0" fmla="*/ 6350 w 5080000"/>
              <a:gd name="connsiteY0" fmla="*/ 6350 h 25400"/>
              <a:gd name="connsiteX1" fmla="*/ 5073650 w 5080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00" h="25400">
                <a:moveTo>
                  <a:pt x="6350" y="6350"/>
                </a:moveTo>
                <a:lnTo>
                  <a:pt x="50736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27075" y="2424048"/>
            <a:ext cx="5080000" cy="25400"/>
          </a:xfrm>
          <a:custGeom>
            <a:avLst/>
            <a:gdLst>
              <a:gd name="connsiteX0" fmla="*/ 6350 w 5080000"/>
              <a:gd name="connsiteY0" fmla="*/ 6350 h 25400"/>
              <a:gd name="connsiteX1" fmla="*/ 5073650 w 5080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00" h="25400">
                <a:moveTo>
                  <a:pt x="6350" y="6350"/>
                </a:moveTo>
                <a:lnTo>
                  <a:pt x="50736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27075" y="2990850"/>
            <a:ext cx="5080000" cy="25400"/>
          </a:xfrm>
          <a:custGeom>
            <a:avLst/>
            <a:gdLst>
              <a:gd name="connsiteX0" fmla="*/ 6350 w 5080000"/>
              <a:gd name="connsiteY0" fmla="*/ 6350 h 25400"/>
              <a:gd name="connsiteX1" fmla="*/ 5073650 w 5080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00" h="25400">
                <a:moveTo>
                  <a:pt x="6350" y="6350"/>
                </a:moveTo>
                <a:lnTo>
                  <a:pt x="50736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477636" y="746379"/>
            <a:ext cx="539495" cy="540257"/>
          </a:xfrm>
          <a:custGeom>
            <a:avLst/>
            <a:gdLst>
              <a:gd name="connsiteX0" fmla="*/ 0 w 539495"/>
              <a:gd name="connsiteY0" fmla="*/ 270129 h 540257"/>
              <a:gd name="connsiteX1" fmla="*/ 269747 w 539495"/>
              <a:gd name="connsiteY1" fmla="*/ 0 h 540257"/>
              <a:gd name="connsiteX2" fmla="*/ 539496 w 539495"/>
              <a:gd name="connsiteY2" fmla="*/ 270129 h 540257"/>
              <a:gd name="connsiteX3" fmla="*/ 269747 w 539495"/>
              <a:gd name="connsiteY3" fmla="*/ 540257 h 540257"/>
              <a:gd name="connsiteX4" fmla="*/ 0 w 539495"/>
              <a:gd name="connsiteY4" fmla="*/ 270129 h 5402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9495" h="540257">
                <a:moveTo>
                  <a:pt x="0" y="270129"/>
                </a:moveTo>
                <a:cubicBezTo>
                  <a:pt x="0" y="120904"/>
                  <a:pt x="120777" y="0"/>
                  <a:pt x="269747" y="0"/>
                </a:cubicBezTo>
                <a:cubicBezTo>
                  <a:pt x="418719" y="0"/>
                  <a:pt x="539496" y="120904"/>
                  <a:pt x="539496" y="270129"/>
                </a:cubicBezTo>
                <a:cubicBezTo>
                  <a:pt x="539496" y="419354"/>
                  <a:pt x="418719" y="540257"/>
                  <a:pt x="269747" y="540257"/>
                </a:cubicBezTo>
                <a:cubicBezTo>
                  <a:pt x="120777" y="540257"/>
                  <a:pt x="0" y="419354"/>
                  <a:pt x="0" y="27012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469635" y="738377"/>
            <a:ext cx="555497" cy="556259"/>
          </a:xfrm>
          <a:custGeom>
            <a:avLst/>
            <a:gdLst>
              <a:gd name="connsiteX0" fmla="*/ 8001 w 555497"/>
              <a:gd name="connsiteY0" fmla="*/ 278130 h 556259"/>
              <a:gd name="connsiteX1" fmla="*/ 277748 w 555497"/>
              <a:gd name="connsiteY1" fmla="*/ 8001 h 556259"/>
              <a:gd name="connsiteX2" fmla="*/ 547497 w 555497"/>
              <a:gd name="connsiteY2" fmla="*/ 278130 h 556259"/>
              <a:gd name="connsiteX3" fmla="*/ 277748 w 555497"/>
              <a:gd name="connsiteY3" fmla="*/ 548258 h 556259"/>
              <a:gd name="connsiteX4" fmla="*/ 8001 w 555497"/>
              <a:gd name="connsiteY4" fmla="*/ 278130 h 556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5497" h="556259">
                <a:moveTo>
                  <a:pt x="8001" y="278130"/>
                </a:moveTo>
                <a:cubicBezTo>
                  <a:pt x="8001" y="128905"/>
                  <a:pt x="128778" y="8001"/>
                  <a:pt x="277748" y="8001"/>
                </a:cubicBezTo>
                <a:cubicBezTo>
                  <a:pt x="426720" y="8001"/>
                  <a:pt x="547497" y="128905"/>
                  <a:pt x="547497" y="278130"/>
                </a:cubicBezTo>
                <a:cubicBezTo>
                  <a:pt x="547497" y="427355"/>
                  <a:pt x="426720" y="548258"/>
                  <a:pt x="277748" y="548258"/>
                </a:cubicBezTo>
                <a:cubicBezTo>
                  <a:pt x="128778" y="548258"/>
                  <a:pt x="8001" y="427355"/>
                  <a:pt x="8001" y="27813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548503" y="920877"/>
            <a:ext cx="379475" cy="169925"/>
          </a:xfrm>
          <a:custGeom>
            <a:avLst/>
            <a:gdLst>
              <a:gd name="connsiteX0" fmla="*/ 0 w 379475"/>
              <a:gd name="connsiteY0" fmla="*/ 42417 h 169925"/>
              <a:gd name="connsiteX1" fmla="*/ 294512 w 379475"/>
              <a:gd name="connsiteY1" fmla="*/ 42417 h 169925"/>
              <a:gd name="connsiteX2" fmla="*/ 294512 w 379475"/>
              <a:gd name="connsiteY2" fmla="*/ 0 h 169925"/>
              <a:gd name="connsiteX3" fmla="*/ 379475 w 379475"/>
              <a:gd name="connsiteY3" fmla="*/ 84962 h 169925"/>
              <a:gd name="connsiteX4" fmla="*/ 294512 w 379475"/>
              <a:gd name="connsiteY4" fmla="*/ 169925 h 169925"/>
              <a:gd name="connsiteX5" fmla="*/ 294512 w 379475"/>
              <a:gd name="connsiteY5" fmla="*/ 127380 h 169925"/>
              <a:gd name="connsiteX6" fmla="*/ 0 w 379475"/>
              <a:gd name="connsiteY6" fmla="*/ 127380 h 169925"/>
              <a:gd name="connsiteX7" fmla="*/ 0 w 379475"/>
              <a:gd name="connsiteY7" fmla="*/ 42417 h 169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9475" h="169925">
                <a:moveTo>
                  <a:pt x="0" y="42417"/>
                </a:moveTo>
                <a:lnTo>
                  <a:pt x="294512" y="42417"/>
                </a:lnTo>
                <a:lnTo>
                  <a:pt x="294512" y="0"/>
                </a:lnTo>
                <a:lnTo>
                  <a:pt x="379475" y="84962"/>
                </a:lnTo>
                <a:lnTo>
                  <a:pt x="294512" y="169925"/>
                </a:lnTo>
                <a:lnTo>
                  <a:pt x="294512" y="127380"/>
                </a:lnTo>
                <a:lnTo>
                  <a:pt x="0" y="127380"/>
                </a:lnTo>
                <a:lnTo>
                  <a:pt x="0" y="424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5540502" y="912876"/>
            <a:ext cx="395477" cy="185927"/>
          </a:xfrm>
          <a:custGeom>
            <a:avLst/>
            <a:gdLst>
              <a:gd name="connsiteX0" fmla="*/ 8001 w 395477"/>
              <a:gd name="connsiteY0" fmla="*/ 50418 h 185927"/>
              <a:gd name="connsiteX1" fmla="*/ 302513 w 395477"/>
              <a:gd name="connsiteY1" fmla="*/ 50418 h 185927"/>
              <a:gd name="connsiteX2" fmla="*/ 302513 w 395477"/>
              <a:gd name="connsiteY2" fmla="*/ 8000 h 185927"/>
              <a:gd name="connsiteX3" fmla="*/ 387476 w 395477"/>
              <a:gd name="connsiteY3" fmla="*/ 92963 h 185927"/>
              <a:gd name="connsiteX4" fmla="*/ 302513 w 395477"/>
              <a:gd name="connsiteY4" fmla="*/ 177926 h 185927"/>
              <a:gd name="connsiteX5" fmla="*/ 302513 w 395477"/>
              <a:gd name="connsiteY5" fmla="*/ 135381 h 185927"/>
              <a:gd name="connsiteX6" fmla="*/ 8001 w 395477"/>
              <a:gd name="connsiteY6" fmla="*/ 135381 h 185927"/>
              <a:gd name="connsiteX7" fmla="*/ 8001 w 395477"/>
              <a:gd name="connsiteY7" fmla="*/ 50418 h 185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5477" h="185927">
                <a:moveTo>
                  <a:pt x="8001" y="50418"/>
                </a:moveTo>
                <a:lnTo>
                  <a:pt x="302513" y="50418"/>
                </a:lnTo>
                <a:lnTo>
                  <a:pt x="302513" y="8000"/>
                </a:lnTo>
                <a:lnTo>
                  <a:pt x="387476" y="92963"/>
                </a:lnTo>
                <a:lnTo>
                  <a:pt x="302513" y="177926"/>
                </a:lnTo>
                <a:lnTo>
                  <a:pt x="302513" y="135381"/>
                </a:lnTo>
                <a:lnTo>
                  <a:pt x="8001" y="135381"/>
                </a:lnTo>
                <a:lnTo>
                  <a:pt x="8001" y="504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77900"/>
            <a:ext cx="5613400" cy="1024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55700" y="8890000"/>
            <a:ext cx="165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过去……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952500" y="90424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Wingdings 2" pitchFamily="18" charset="0"/>
                <a:cs typeface="Wingdings 2" pitchFamily="18" charset="0"/>
              </a:rPr>
              <a:t>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155700" y="7188200"/>
            <a:ext cx="1651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发生了……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952500" y="74041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Wingdings 2" pitchFamily="18" charset="0"/>
                <a:cs typeface="Wingdings 2" pitchFamily="18" charset="0"/>
              </a:rPr>
              <a:t>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155700" y="5486400"/>
            <a:ext cx="1651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所以现在……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952500" y="57658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Wingdings 2" pitchFamily="18" charset="0"/>
                <a:cs typeface="Wingdings 2" pitchFamily="18" charset="0"/>
              </a:rPr>
              <a:t>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1066800" y="3759200"/>
            <a:ext cx="1651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为了达到这些，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244600" y="3911600"/>
            <a:ext cx="1651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我们要……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863600" y="412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Wingdings 2" pitchFamily="18" charset="0"/>
                <a:cs typeface="Wingdings 2" pitchFamily="18" charset="0"/>
              </a:rPr>
              <a:t>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36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2362200" y="11709400"/>
            <a:ext cx="2120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6108700" y="117602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36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812800" y="1600200"/>
            <a:ext cx="190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1219200" y="1676400"/>
            <a:ext cx="482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练习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B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812800" y="2120900"/>
            <a:ext cx="5384800" cy="891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在你的小组中，选择一个战略元素。可以是带有争议的观点或者是一个变革。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小贴士：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1.从第三步开始“所以现在……”列出3-4个有关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3.完成第四步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—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如果第三步可以达成的时候，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于这件事的选择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你能获得什么样的成功？当成功时的是如何的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2.回到第一步和第二步。不要在过去花费太多的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4.不要忘记那些重要的“时刻”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时间，只要能说明第三步的事件发生时当时所处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的状况就可以了。找到（第二步）中的转折点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0569" y="6374129"/>
            <a:ext cx="6107429" cy="1055370"/>
          </a:xfrm>
          <a:custGeom>
            <a:avLst/>
            <a:gdLst>
              <a:gd name="connsiteX0" fmla="*/ 0 w 6107429"/>
              <a:gd name="connsiteY0" fmla="*/ 1055370 h 1055370"/>
              <a:gd name="connsiteX1" fmla="*/ 6107430 w 6107429"/>
              <a:gd name="connsiteY1" fmla="*/ 1055370 h 1055370"/>
              <a:gd name="connsiteX2" fmla="*/ 6107430 w 6107429"/>
              <a:gd name="connsiteY2" fmla="*/ 0 h 1055370"/>
              <a:gd name="connsiteX3" fmla="*/ 0 w 6107429"/>
              <a:gd name="connsiteY3" fmla="*/ 0 h 1055370"/>
              <a:gd name="connsiteX4" fmla="*/ 0 w 6107429"/>
              <a:gd name="connsiteY4" fmla="*/ 1055370 h 1055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07429" h="1055370">
                <a:moveTo>
                  <a:pt x="0" y="1055370"/>
                </a:moveTo>
                <a:lnTo>
                  <a:pt x="6107430" y="1055370"/>
                </a:lnTo>
                <a:lnTo>
                  <a:pt x="6107430" y="0"/>
                </a:lnTo>
                <a:lnTo>
                  <a:pt x="0" y="0"/>
                </a:lnTo>
                <a:lnTo>
                  <a:pt x="0" y="1055370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600" y="977900"/>
            <a:ext cx="6121400" cy="1023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37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38200" y="6705600"/>
            <a:ext cx="57531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000500" algn="l"/>
              </a:tabLst>
            </a:pPr>
            <a:r>
              <a:rPr lang="en-US" altLang="zh-CN" sz="1602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“用逻辑去改变一个原本不是用逻辑创造的事物，是非常困难的”</a:t>
            </a:r>
          </a:p>
          <a:p>
            <a:pPr>
              <a:lnSpc>
                <a:spcPts val="2800"/>
              </a:lnSpc>
              <a:tabLst>
                <a:tab pos="4000500" algn="l"/>
              </a:tabLst>
            </a:pPr>
            <a:r>
              <a:rPr lang="en-US" altLang="zh-CN" dirty="0" smtClean="0"/>
              <a:t>	</a:t>
            </a:r>
            <a:r>
              <a:rPr lang="en-US" altLang="zh-CN" sz="1602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-----戈顿·利文斯敦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37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4445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042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65200"/>
            <a:ext cx="6324600" cy="1023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38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38200" y="469900"/>
            <a:ext cx="5588000" cy="431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1943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043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400"/>
              </a:lnSpc>
              <a:tabLst>
                <a:tab pos="5194300" algn="l"/>
              </a:tabLst>
            </a:pPr>
            <a:r>
              <a:rPr lang="en-US" altLang="zh-CN" sz="4397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第五部分：改变根深</a:t>
            </a:r>
          </a:p>
          <a:p>
            <a:pPr>
              <a:lnSpc>
                <a:spcPts val="4400"/>
              </a:lnSpc>
              <a:tabLst>
                <a:tab pos="5194300" algn="l"/>
              </a:tabLst>
            </a:pPr>
            <a:r>
              <a:rPr lang="en-US" altLang="zh-CN" sz="4397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蒂固的观念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39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39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8500" y="444500"/>
            <a:ext cx="31623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044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/>
            </a:pPr>
            <a:r>
              <a:rPr lang="en-US" altLang="zh-CN" sz="36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为什么</a:t>
            </a:r>
            <a:r>
              <a:rPr lang="en-US" altLang="zh-CN" sz="36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改变</a:t>
            </a:r>
          </a:p>
          <a:p>
            <a:pPr>
              <a:lnSpc>
                <a:spcPts val="4700"/>
              </a:lnSpc>
              <a:tabLst/>
            </a:pPr>
            <a:r>
              <a:rPr lang="en-US" altLang="zh-CN" sz="36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人们的想法很难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2844800"/>
            <a:ext cx="27940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我们拥有我们所创造的事物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我们在之前部分就解释过，当我们面对一些模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糊不清的状况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比如当你的CEO出乎意料的来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746500" y="2882900"/>
            <a:ext cx="2451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惊人的一致：他们用了几乎比随机号码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持有者多5倍的价钱从那些自己选择彩票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号码的人手中把彩票买回来。【7】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8500" y="3530600"/>
            <a:ext cx="3429000" cy="331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到你的公共区域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我们经常会自动构建一个看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似合理的故事来解释这一切。由于人总是对自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己创建的东西深信不疑，即使我们创造的故事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是假的，我们仍然很难放弃它。这也许可以用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来解释为什么有些人对于自己相信的东西非常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固执。</a:t>
            </a:r>
          </a:p>
          <a:p>
            <a:pPr>
              <a:lnSpc>
                <a:spcPts val="21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曾经有一个非常有名的行为学测试。参加者被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分成两队。一队人被随机的告知了一个乐透彩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票号码，另一队人则被告知他们可以自己选择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他们的彩票号码并写在空白彩票上。在开彩前，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研究者打算从这些人手中把彩票买回来。无论</a:t>
            </a:r>
          </a:p>
          <a:p>
            <a:pPr>
              <a:lnSpc>
                <a:spcPts val="1500"/>
              </a:lnSpc>
              <a:tabLst>
                <a:tab pos="28575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是在什么地区或者什么人群，研究者发现结果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857500" algn="l"/>
              </a:tabLst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总部模式</a:t>
            </a:r>
          </a:p>
          <a:p>
            <a:pPr>
              <a:lnSpc>
                <a:spcPts val="1900"/>
              </a:lnSpc>
              <a:tabLst>
                <a:tab pos="28575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“告知引发拒绝，询问紧跟着可能，参与才真正带来承诺。”</a:t>
            </a:r>
          </a:p>
          <a:p>
            <a:pPr>
              <a:lnSpc>
                <a:spcPts val="2100"/>
              </a:lnSpc>
              <a:tabLst>
                <a:tab pos="2857500" algn="l"/>
              </a:tabLst>
            </a:pPr>
            <a:r>
              <a:rPr lang="en-US" altLang="zh-CN" dirty="0" smtClean="0"/>
              <a:t>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------佚名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98500" y="6959600"/>
            <a:ext cx="27940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想象一下下面这个常见的场景：总部决定要针对某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些问题做出解决方案。一群聪明人被集合起来获得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清晰的授权和资源。这个团队工作的非常努力并提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746500" y="6959600"/>
            <a:ext cx="24130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们不喜欢被告知应该做什么。即使那些解决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方案非常棒，如果仅仅是简单的迫使，大家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还是会抵抗的。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98500" y="7531100"/>
            <a:ext cx="3048000" cy="331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出了解决方案。然后他们开始与业务部门接触并说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服大家开始适应新的解决方案。结果会如何呢?拒绝。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我们称这种现象叫总部效应。在组织中我们不断看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到在重复同样的情景。大部分失败的原因是因为人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确认偏见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心理学家定义了一种我们大家都有的偏见：确认偏见。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当你对某事持有一种强烈的观点时，其他人给了你一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些可供选择的建议。这些建议只有当和你原有的观点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相吻合时，才对你有效。【8】事实上我们更愿意从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故事中接受新观点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我们会聆听并不带判断的去思考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故事中的想法，从而自由的做出自己的决定。确认偏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见也可以用来描述我们会主动寻找那些支持自己观点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的信息而拒绝反对的那一面。毫无疑问，改变人们的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思想有多困难!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70501" y="5377053"/>
            <a:ext cx="352805" cy="352805"/>
          </a:xfrm>
          <a:custGeom>
            <a:avLst/>
            <a:gdLst>
              <a:gd name="connsiteX0" fmla="*/ 0 w 352805"/>
              <a:gd name="connsiteY0" fmla="*/ 176402 h 352805"/>
              <a:gd name="connsiteX1" fmla="*/ 176402 w 352805"/>
              <a:gd name="connsiteY1" fmla="*/ 0 h 352805"/>
              <a:gd name="connsiteX2" fmla="*/ 352805 w 352805"/>
              <a:gd name="connsiteY2" fmla="*/ 176402 h 352805"/>
              <a:gd name="connsiteX3" fmla="*/ 176402 w 352805"/>
              <a:gd name="connsiteY3" fmla="*/ 352805 h 352805"/>
              <a:gd name="connsiteX4" fmla="*/ 0 w 352805"/>
              <a:gd name="connsiteY4" fmla="*/ 176402 h 3528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05" h="352805">
                <a:moveTo>
                  <a:pt x="0" y="176402"/>
                </a:moveTo>
                <a:cubicBezTo>
                  <a:pt x="0" y="78993"/>
                  <a:pt x="78994" y="0"/>
                  <a:pt x="176402" y="0"/>
                </a:cubicBezTo>
                <a:cubicBezTo>
                  <a:pt x="273811" y="0"/>
                  <a:pt x="352805" y="78993"/>
                  <a:pt x="352805" y="176402"/>
                </a:cubicBezTo>
                <a:cubicBezTo>
                  <a:pt x="352805" y="273811"/>
                  <a:pt x="273811" y="352805"/>
                  <a:pt x="176402" y="352805"/>
                </a:cubicBezTo>
                <a:cubicBezTo>
                  <a:pt x="78994" y="352805"/>
                  <a:pt x="0" y="273811"/>
                  <a:pt x="0" y="17640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62500" y="5369052"/>
            <a:ext cx="368807" cy="368807"/>
          </a:xfrm>
          <a:custGeom>
            <a:avLst/>
            <a:gdLst>
              <a:gd name="connsiteX0" fmla="*/ 8001 w 368807"/>
              <a:gd name="connsiteY0" fmla="*/ 184403 h 368807"/>
              <a:gd name="connsiteX1" fmla="*/ 184403 w 368807"/>
              <a:gd name="connsiteY1" fmla="*/ 8001 h 368807"/>
              <a:gd name="connsiteX2" fmla="*/ 360807 w 368807"/>
              <a:gd name="connsiteY2" fmla="*/ 184403 h 368807"/>
              <a:gd name="connsiteX3" fmla="*/ 184403 w 368807"/>
              <a:gd name="connsiteY3" fmla="*/ 360807 h 368807"/>
              <a:gd name="connsiteX4" fmla="*/ 8001 w 368807"/>
              <a:gd name="connsiteY4" fmla="*/ 184403 h 368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807" h="368807">
                <a:moveTo>
                  <a:pt x="8001" y="184403"/>
                </a:moveTo>
                <a:cubicBezTo>
                  <a:pt x="8001" y="86994"/>
                  <a:pt x="86995" y="8001"/>
                  <a:pt x="184403" y="8001"/>
                </a:cubicBezTo>
                <a:cubicBezTo>
                  <a:pt x="281813" y="8001"/>
                  <a:pt x="360807" y="86994"/>
                  <a:pt x="360807" y="184403"/>
                </a:cubicBezTo>
                <a:cubicBezTo>
                  <a:pt x="360807" y="281813"/>
                  <a:pt x="281813" y="360807"/>
                  <a:pt x="184403" y="360807"/>
                </a:cubicBezTo>
                <a:cubicBezTo>
                  <a:pt x="86995" y="360807"/>
                  <a:pt x="8001" y="281813"/>
                  <a:pt x="8001" y="18440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816983" y="5491353"/>
            <a:ext cx="249173" cy="109727"/>
          </a:xfrm>
          <a:custGeom>
            <a:avLst/>
            <a:gdLst>
              <a:gd name="connsiteX0" fmla="*/ 0 w 249173"/>
              <a:gd name="connsiteY0" fmla="*/ 27431 h 109727"/>
              <a:gd name="connsiteX1" fmla="*/ 194309 w 249173"/>
              <a:gd name="connsiteY1" fmla="*/ 27431 h 109727"/>
              <a:gd name="connsiteX2" fmla="*/ 194309 w 249173"/>
              <a:gd name="connsiteY2" fmla="*/ 0 h 109727"/>
              <a:gd name="connsiteX3" fmla="*/ 249173 w 249173"/>
              <a:gd name="connsiteY3" fmla="*/ 54863 h 109727"/>
              <a:gd name="connsiteX4" fmla="*/ 194309 w 249173"/>
              <a:gd name="connsiteY4" fmla="*/ 109727 h 109727"/>
              <a:gd name="connsiteX5" fmla="*/ 194309 w 249173"/>
              <a:gd name="connsiteY5" fmla="*/ 82295 h 109727"/>
              <a:gd name="connsiteX6" fmla="*/ 0 w 249173"/>
              <a:gd name="connsiteY6" fmla="*/ 82295 h 109727"/>
              <a:gd name="connsiteX7" fmla="*/ 0 w 249173"/>
              <a:gd name="connsiteY7" fmla="*/ 27431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9173" h="109727">
                <a:moveTo>
                  <a:pt x="0" y="27431"/>
                </a:moveTo>
                <a:lnTo>
                  <a:pt x="194309" y="27431"/>
                </a:lnTo>
                <a:lnTo>
                  <a:pt x="194309" y="0"/>
                </a:lnTo>
                <a:lnTo>
                  <a:pt x="249173" y="54863"/>
                </a:lnTo>
                <a:lnTo>
                  <a:pt x="194309" y="109727"/>
                </a:lnTo>
                <a:lnTo>
                  <a:pt x="194309" y="82295"/>
                </a:lnTo>
                <a:lnTo>
                  <a:pt x="0" y="82295"/>
                </a:lnTo>
                <a:lnTo>
                  <a:pt x="0" y="2743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808982" y="5483352"/>
            <a:ext cx="265175" cy="125729"/>
          </a:xfrm>
          <a:custGeom>
            <a:avLst/>
            <a:gdLst>
              <a:gd name="connsiteX0" fmla="*/ 8001 w 265175"/>
              <a:gd name="connsiteY0" fmla="*/ 35432 h 125729"/>
              <a:gd name="connsiteX1" fmla="*/ 202310 w 265175"/>
              <a:gd name="connsiteY1" fmla="*/ 35432 h 125729"/>
              <a:gd name="connsiteX2" fmla="*/ 202310 w 265175"/>
              <a:gd name="connsiteY2" fmla="*/ 8001 h 125729"/>
              <a:gd name="connsiteX3" fmla="*/ 257175 w 265175"/>
              <a:gd name="connsiteY3" fmla="*/ 62864 h 125729"/>
              <a:gd name="connsiteX4" fmla="*/ 202310 w 265175"/>
              <a:gd name="connsiteY4" fmla="*/ 117728 h 125729"/>
              <a:gd name="connsiteX5" fmla="*/ 202310 w 265175"/>
              <a:gd name="connsiteY5" fmla="*/ 90296 h 125729"/>
              <a:gd name="connsiteX6" fmla="*/ 8001 w 265175"/>
              <a:gd name="connsiteY6" fmla="*/ 90296 h 125729"/>
              <a:gd name="connsiteX7" fmla="*/ 8001 w 265175"/>
              <a:gd name="connsiteY7" fmla="*/ 35432 h 125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65175" h="125729">
                <a:moveTo>
                  <a:pt x="8001" y="35432"/>
                </a:moveTo>
                <a:lnTo>
                  <a:pt x="202310" y="35432"/>
                </a:lnTo>
                <a:lnTo>
                  <a:pt x="202310" y="8001"/>
                </a:lnTo>
                <a:lnTo>
                  <a:pt x="257175" y="62864"/>
                </a:lnTo>
                <a:lnTo>
                  <a:pt x="202310" y="117728"/>
                </a:lnTo>
                <a:lnTo>
                  <a:pt x="202310" y="90296"/>
                </a:lnTo>
                <a:lnTo>
                  <a:pt x="8001" y="90296"/>
                </a:lnTo>
                <a:lnTo>
                  <a:pt x="8001" y="3543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770120" y="3449573"/>
            <a:ext cx="352805" cy="352806"/>
          </a:xfrm>
          <a:custGeom>
            <a:avLst/>
            <a:gdLst>
              <a:gd name="connsiteX0" fmla="*/ 0 w 352805"/>
              <a:gd name="connsiteY0" fmla="*/ 176403 h 352806"/>
              <a:gd name="connsiteX1" fmla="*/ 176402 w 352805"/>
              <a:gd name="connsiteY1" fmla="*/ 0 h 352806"/>
              <a:gd name="connsiteX2" fmla="*/ 352805 w 352805"/>
              <a:gd name="connsiteY2" fmla="*/ 176403 h 352806"/>
              <a:gd name="connsiteX3" fmla="*/ 176402 w 352805"/>
              <a:gd name="connsiteY3" fmla="*/ 352805 h 352806"/>
              <a:gd name="connsiteX4" fmla="*/ 0 w 352805"/>
              <a:gd name="connsiteY4" fmla="*/ 176403 h 352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05" h="352806">
                <a:moveTo>
                  <a:pt x="0" y="176403"/>
                </a:moveTo>
                <a:cubicBezTo>
                  <a:pt x="0" y="78994"/>
                  <a:pt x="78994" y="0"/>
                  <a:pt x="176402" y="0"/>
                </a:cubicBezTo>
                <a:cubicBezTo>
                  <a:pt x="273811" y="0"/>
                  <a:pt x="352805" y="78994"/>
                  <a:pt x="352805" y="176403"/>
                </a:cubicBezTo>
                <a:cubicBezTo>
                  <a:pt x="352805" y="273811"/>
                  <a:pt x="273811" y="352805"/>
                  <a:pt x="176402" y="352805"/>
                </a:cubicBezTo>
                <a:cubicBezTo>
                  <a:pt x="78994" y="352805"/>
                  <a:pt x="0" y="273811"/>
                  <a:pt x="0" y="17640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49546" y="3429000"/>
            <a:ext cx="393953" cy="393954"/>
          </a:xfrm>
          <a:custGeom>
            <a:avLst/>
            <a:gdLst>
              <a:gd name="connsiteX0" fmla="*/ 20573 w 393953"/>
              <a:gd name="connsiteY0" fmla="*/ 196977 h 393954"/>
              <a:gd name="connsiteX1" fmla="*/ 196976 w 393953"/>
              <a:gd name="connsiteY1" fmla="*/ 20573 h 393954"/>
              <a:gd name="connsiteX2" fmla="*/ 373379 w 393953"/>
              <a:gd name="connsiteY2" fmla="*/ 196977 h 393954"/>
              <a:gd name="connsiteX3" fmla="*/ 196976 w 393953"/>
              <a:gd name="connsiteY3" fmla="*/ 373379 h 393954"/>
              <a:gd name="connsiteX4" fmla="*/ 20573 w 393953"/>
              <a:gd name="connsiteY4" fmla="*/ 196977 h 393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953" h="393954">
                <a:moveTo>
                  <a:pt x="20573" y="196977"/>
                </a:moveTo>
                <a:cubicBezTo>
                  <a:pt x="20573" y="99567"/>
                  <a:pt x="99567" y="20573"/>
                  <a:pt x="196976" y="20573"/>
                </a:cubicBezTo>
                <a:cubicBezTo>
                  <a:pt x="294385" y="20573"/>
                  <a:pt x="373379" y="99567"/>
                  <a:pt x="373379" y="196977"/>
                </a:cubicBezTo>
                <a:cubicBezTo>
                  <a:pt x="373379" y="294385"/>
                  <a:pt x="294385" y="373379"/>
                  <a:pt x="196976" y="373379"/>
                </a:cubicBezTo>
                <a:cubicBezTo>
                  <a:pt x="99567" y="373379"/>
                  <a:pt x="20573" y="294385"/>
                  <a:pt x="20573" y="196977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824856" y="3529607"/>
            <a:ext cx="249428" cy="243816"/>
          </a:xfrm>
          <a:custGeom>
            <a:avLst/>
            <a:gdLst>
              <a:gd name="connsiteX0" fmla="*/ 124714 w 249428"/>
              <a:gd name="connsiteY0" fmla="*/ 58015 h 243816"/>
              <a:gd name="connsiteX1" fmla="*/ 124714 w 249428"/>
              <a:gd name="connsiteY1" fmla="*/ 243816 h 243816"/>
              <a:gd name="connsiteX2" fmla="*/ 124714 w 249428"/>
              <a:gd name="connsiteY2" fmla="*/ 58015 h 243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49428" h="243816">
                <a:moveTo>
                  <a:pt x="124714" y="58015"/>
                </a:moveTo>
                <a:cubicBezTo>
                  <a:pt x="176276" y="-86383"/>
                  <a:pt x="377571" y="58015"/>
                  <a:pt x="124714" y="243816"/>
                </a:cubicBezTo>
                <a:cubicBezTo>
                  <a:pt x="-128142" y="58015"/>
                  <a:pt x="73152" y="-86383"/>
                  <a:pt x="124714" y="5801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04282" y="3509033"/>
            <a:ext cx="290576" cy="284964"/>
          </a:xfrm>
          <a:custGeom>
            <a:avLst/>
            <a:gdLst>
              <a:gd name="connsiteX0" fmla="*/ 145288 w 290576"/>
              <a:gd name="connsiteY0" fmla="*/ 78589 h 284964"/>
              <a:gd name="connsiteX1" fmla="*/ 145288 w 290576"/>
              <a:gd name="connsiteY1" fmla="*/ 264390 h 284964"/>
              <a:gd name="connsiteX2" fmla="*/ 145288 w 290576"/>
              <a:gd name="connsiteY2" fmla="*/ 78589 h 284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90576" h="284964">
                <a:moveTo>
                  <a:pt x="145288" y="78589"/>
                </a:moveTo>
                <a:cubicBezTo>
                  <a:pt x="196850" y="-65809"/>
                  <a:pt x="398145" y="78589"/>
                  <a:pt x="145288" y="264390"/>
                </a:cubicBezTo>
                <a:cubicBezTo>
                  <a:pt x="-107568" y="78589"/>
                  <a:pt x="93726" y="-65809"/>
                  <a:pt x="145288" y="7858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786121" y="6459473"/>
            <a:ext cx="352806" cy="354330"/>
          </a:xfrm>
          <a:custGeom>
            <a:avLst/>
            <a:gdLst>
              <a:gd name="connsiteX0" fmla="*/ 0 w 352806"/>
              <a:gd name="connsiteY0" fmla="*/ 177165 h 354330"/>
              <a:gd name="connsiteX1" fmla="*/ 176403 w 352806"/>
              <a:gd name="connsiteY1" fmla="*/ 0 h 354330"/>
              <a:gd name="connsiteX2" fmla="*/ 352806 w 352806"/>
              <a:gd name="connsiteY2" fmla="*/ 177165 h 354330"/>
              <a:gd name="connsiteX3" fmla="*/ 176403 w 352806"/>
              <a:gd name="connsiteY3" fmla="*/ 354330 h 354330"/>
              <a:gd name="connsiteX4" fmla="*/ 0 w 352806"/>
              <a:gd name="connsiteY4" fmla="*/ 177165 h 3543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06" h="354330">
                <a:moveTo>
                  <a:pt x="0" y="177165"/>
                </a:moveTo>
                <a:cubicBezTo>
                  <a:pt x="0" y="79375"/>
                  <a:pt x="78994" y="0"/>
                  <a:pt x="176403" y="0"/>
                </a:cubicBezTo>
                <a:cubicBezTo>
                  <a:pt x="273812" y="0"/>
                  <a:pt x="352806" y="79375"/>
                  <a:pt x="352806" y="177165"/>
                </a:cubicBezTo>
                <a:cubicBezTo>
                  <a:pt x="352806" y="274955"/>
                  <a:pt x="273812" y="354330"/>
                  <a:pt x="176403" y="354330"/>
                </a:cubicBezTo>
                <a:cubicBezTo>
                  <a:pt x="78994" y="354330"/>
                  <a:pt x="0" y="274955"/>
                  <a:pt x="0" y="17716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765547" y="6438900"/>
            <a:ext cx="393954" cy="395478"/>
          </a:xfrm>
          <a:custGeom>
            <a:avLst/>
            <a:gdLst>
              <a:gd name="connsiteX0" fmla="*/ 20573 w 393954"/>
              <a:gd name="connsiteY0" fmla="*/ 197739 h 395478"/>
              <a:gd name="connsiteX1" fmla="*/ 196977 w 393954"/>
              <a:gd name="connsiteY1" fmla="*/ 20573 h 395478"/>
              <a:gd name="connsiteX2" fmla="*/ 373380 w 393954"/>
              <a:gd name="connsiteY2" fmla="*/ 197739 h 395478"/>
              <a:gd name="connsiteX3" fmla="*/ 196977 w 393954"/>
              <a:gd name="connsiteY3" fmla="*/ 374904 h 395478"/>
              <a:gd name="connsiteX4" fmla="*/ 20573 w 393954"/>
              <a:gd name="connsiteY4" fmla="*/ 197739 h 3954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954" h="395478">
                <a:moveTo>
                  <a:pt x="20573" y="197739"/>
                </a:moveTo>
                <a:cubicBezTo>
                  <a:pt x="20573" y="99948"/>
                  <a:pt x="99567" y="20573"/>
                  <a:pt x="196977" y="20573"/>
                </a:cubicBezTo>
                <a:cubicBezTo>
                  <a:pt x="294386" y="20573"/>
                  <a:pt x="373380" y="99948"/>
                  <a:pt x="373380" y="197739"/>
                </a:cubicBezTo>
                <a:cubicBezTo>
                  <a:pt x="373380" y="295529"/>
                  <a:pt x="294386" y="374904"/>
                  <a:pt x="196977" y="374904"/>
                </a:cubicBezTo>
                <a:cubicBezTo>
                  <a:pt x="99567" y="374904"/>
                  <a:pt x="20573" y="295529"/>
                  <a:pt x="20573" y="19773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844796" y="6486905"/>
            <a:ext cx="243077" cy="242315"/>
          </a:xfrm>
          <a:custGeom>
            <a:avLst/>
            <a:gdLst>
              <a:gd name="connsiteX0" fmla="*/ 0 w 243077"/>
              <a:gd name="connsiteY0" fmla="*/ 242315 h 242315"/>
              <a:gd name="connsiteX1" fmla="*/ 121538 w 243077"/>
              <a:gd name="connsiteY1" fmla="*/ 0 h 242315"/>
              <a:gd name="connsiteX2" fmla="*/ 243077 w 243077"/>
              <a:gd name="connsiteY2" fmla="*/ 242315 h 242315"/>
              <a:gd name="connsiteX3" fmla="*/ 0 w 243077"/>
              <a:gd name="connsiteY3" fmla="*/ 242315 h 242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077" h="242315">
                <a:moveTo>
                  <a:pt x="0" y="242315"/>
                </a:moveTo>
                <a:lnTo>
                  <a:pt x="121538" y="0"/>
                </a:lnTo>
                <a:lnTo>
                  <a:pt x="243077" y="242315"/>
                </a:lnTo>
                <a:lnTo>
                  <a:pt x="0" y="24231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24222" y="6466332"/>
            <a:ext cx="284225" cy="283463"/>
          </a:xfrm>
          <a:custGeom>
            <a:avLst/>
            <a:gdLst>
              <a:gd name="connsiteX0" fmla="*/ 20573 w 284225"/>
              <a:gd name="connsiteY0" fmla="*/ 262889 h 283463"/>
              <a:gd name="connsiteX1" fmla="*/ 142112 w 284225"/>
              <a:gd name="connsiteY1" fmla="*/ 20573 h 283463"/>
              <a:gd name="connsiteX2" fmla="*/ 263651 w 284225"/>
              <a:gd name="connsiteY2" fmla="*/ 262889 h 283463"/>
              <a:gd name="connsiteX3" fmla="*/ 20573 w 284225"/>
              <a:gd name="connsiteY3" fmla="*/ 262889 h 283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84225" h="283463">
                <a:moveTo>
                  <a:pt x="20573" y="262889"/>
                </a:moveTo>
                <a:lnTo>
                  <a:pt x="142112" y="20573"/>
                </a:lnTo>
                <a:lnTo>
                  <a:pt x="263651" y="262889"/>
                </a:lnTo>
                <a:lnTo>
                  <a:pt x="20573" y="2628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762500" y="7548371"/>
            <a:ext cx="352806" cy="352806"/>
          </a:xfrm>
          <a:custGeom>
            <a:avLst/>
            <a:gdLst>
              <a:gd name="connsiteX0" fmla="*/ 0 w 352806"/>
              <a:gd name="connsiteY0" fmla="*/ 176403 h 352806"/>
              <a:gd name="connsiteX1" fmla="*/ 176403 w 352806"/>
              <a:gd name="connsiteY1" fmla="*/ 0 h 352806"/>
              <a:gd name="connsiteX2" fmla="*/ 352805 w 352806"/>
              <a:gd name="connsiteY2" fmla="*/ 176403 h 352806"/>
              <a:gd name="connsiteX3" fmla="*/ 176403 w 352806"/>
              <a:gd name="connsiteY3" fmla="*/ 352806 h 352806"/>
              <a:gd name="connsiteX4" fmla="*/ 0 w 352806"/>
              <a:gd name="connsiteY4" fmla="*/ 176403 h 352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06" h="352806">
                <a:moveTo>
                  <a:pt x="0" y="176403"/>
                </a:moveTo>
                <a:cubicBezTo>
                  <a:pt x="0" y="78994"/>
                  <a:pt x="78994" y="0"/>
                  <a:pt x="176403" y="0"/>
                </a:cubicBezTo>
                <a:cubicBezTo>
                  <a:pt x="273811" y="0"/>
                  <a:pt x="352805" y="78994"/>
                  <a:pt x="352805" y="176403"/>
                </a:cubicBezTo>
                <a:cubicBezTo>
                  <a:pt x="352805" y="273811"/>
                  <a:pt x="273811" y="352806"/>
                  <a:pt x="176403" y="352806"/>
                </a:cubicBezTo>
                <a:cubicBezTo>
                  <a:pt x="78994" y="352806"/>
                  <a:pt x="0" y="273811"/>
                  <a:pt x="0" y="17640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741926" y="7527797"/>
            <a:ext cx="393954" cy="393954"/>
          </a:xfrm>
          <a:custGeom>
            <a:avLst/>
            <a:gdLst>
              <a:gd name="connsiteX0" fmla="*/ 20573 w 393954"/>
              <a:gd name="connsiteY0" fmla="*/ 196977 h 393954"/>
              <a:gd name="connsiteX1" fmla="*/ 196977 w 393954"/>
              <a:gd name="connsiteY1" fmla="*/ 20573 h 393954"/>
              <a:gd name="connsiteX2" fmla="*/ 373379 w 393954"/>
              <a:gd name="connsiteY2" fmla="*/ 196977 h 393954"/>
              <a:gd name="connsiteX3" fmla="*/ 196977 w 393954"/>
              <a:gd name="connsiteY3" fmla="*/ 373380 h 393954"/>
              <a:gd name="connsiteX4" fmla="*/ 20573 w 393954"/>
              <a:gd name="connsiteY4" fmla="*/ 196977 h 393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954" h="393954">
                <a:moveTo>
                  <a:pt x="20573" y="196977"/>
                </a:moveTo>
                <a:cubicBezTo>
                  <a:pt x="20573" y="99568"/>
                  <a:pt x="99567" y="20573"/>
                  <a:pt x="196977" y="20573"/>
                </a:cubicBezTo>
                <a:cubicBezTo>
                  <a:pt x="294385" y="20573"/>
                  <a:pt x="373379" y="99568"/>
                  <a:pt x="373379" y="196977"/>
                </a:cubicBezTo>
                <a:cubicBezTo>
                  <a:pt x="373379" y="294385"/>
                  <a:pt x="294385" y="373380"/>
                  <a:pt x="196977" y="373380"/>
                </a:cubicBezTo>
                <a:cubicBezTo>
                  <a:pt x="99567" y="373380"/>
                  <a:pt x="20573" y="294385"/>
                  <a:pt x="20573" y="196977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797552" y="7721345"/>
            <a:ext cx="158622" cy="112521"/>
          </a:xfrm>
          <a:custGeom>
            <a:avLst/>
            <a:gdLst>
              <a:gd name="connsiteX0" fmla="*/ 20573 w 158622"/>
              <a:gd name="connsiteY0" fmla="*/ 20573 h 112521"/>
              <a:gd name="connsiteX1" fmla="*/ 138048 w 158622"/>
              <a:gd name="connsiteY1" fmla="*/ 91947 h 112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8622" h="112521">
                <a:moveTo>
                  <a:pt x="20573" y="20573"/>
                </a:moveTo>
                <a:lnTo>
                  <a:pt x="138048" y="91947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907279" y="7586471"/>
            <a:ext cx="169798" cy="253872"/>
          </a:xfrm>
          <a:custGeom>
            <a:avLst/>
            <a:gdLst>
              <a:gd name="connsiteX0" fmla="*/ 20573 w 169798"/>
              <a:gd name="connsiteY0" fmla="*/ 233298 h 253872"/>
              <a:gd name="connsiteX1" fmla="*/ 149225 w 169798"/>
              <a:gd name="connsiteY1" fmla="*/ 20573 h 25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9798" h="253872">
                <a:moveTo>
                  <a:pt x="20573" y="233298"/>
                </a:moveTo>
                <a:lnTo>
                  <a:pt x="149225" y="20573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770501" y="4378833"/>
            <a:ext cx="352805" cy="353567"/>
          </a:xfrm>
          <a:custGeom>
            <a:avLst/>
            <a:gdLst>
              <a:gd name="connsiteX0" fmla="*/ 0 w 352805"/>
              <a:gd name="connsiteY0" fmla="*/ 176783 h 353567"/>
              <a:gd name="connsiteX1" fmla="*/ 176402 w 352805"/>
              <a:gd name="connsiteY1" fmla="*/ 0 h 353567"/>
              <a:gd name="connsiteX2" fmla="*/ 352805 w 352805"/>
              <a:gd name="connsiteY2" fmla="*/ 176783 h 353567"/>
              <a:gd name="connsiteX3" fmla="*/ 176402 w 352805"/>
              <a:gd name="connsiteY3" fmla="*/ 353567 h 353567"/>
              <a:gd name="connsiteX4" fmla="*/ 0 w 352805"/>
              <a:gd name="connsiteY4" fmla="*/ 176783 h 353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05" h="353567">
                <a:moveTo>
                  <a:pt x="0" y="176783"/>
                </a:moveTo>
                <a:cubicBezTo>
                  <a:pt x="0" y="79120"/>
                  <a:pt x="78994" y="0"/>
                  <a:pt x="176402" y="0"/>
                </a:cubicBezTo>
                <a:cubicBezTo>
                  <a:pt x="273811" y="0"/>
                  <a:pt x="352805" y="79120"/>
                  <a:pt x="352805" y="176783"/>
                </a:cubicBezTo>
                <a:cubicBezTo>
                  <a:pt x="352805" y="274446"/>
                  <a:pt x="273811" y="353567"/>
                  <a:pt x="176402" y="353567"/>
                </a:cubicBezTo>
                <a:cubicBezTo>
                  <a:pt x="78994" y="353567"/>
                  <a:pt x="0" y="274446"/>
                  <a:pt x="0" y="176783"/>
                </a:cubicBez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762500" y="4370832"/>
            <a:ext cx="368807" cy="369569"/>
          </a:xfrm>
          <a:custGeom>
            <a:avLst/>
            <a:gdLst>
              <a:gd name="connsiteX0" fmla="*/ 8001 w 368807"/>
              <a:gd name="connsiteY0" fmla="*/ 184784 h 369569"/>
              <a:gd name="connsiteX1" fmla="*/ 184403 w 368807"/>
              <a:gd name="connsiteY1" fmla="*/ 8001 h 369569"/>
              <a:gd name="connsiteX2" fmla="*/ 360807 w 368807"/>
              <a:gd name="connsiteY2" fmla="*/ 184784 h 369569"/>
              <a:gd name="connsiteX3" fmla="*/ 184403 w 368807"/>
              <a:gd name="connsiteY3" fmla="*/ 361569 h 369569"/>
              <a:gd name="connsiteX4" fmla="*/ 8001 w 368807"/>
              <a:gd name="connsiteY4" fmla="*/ 184784 h 369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807" h="369569">
                <a:moveTo>
                  <a:pt x="8001" y="184784"/>
                </a:moveTo>
                <a:cubicBezTo>
                  <a:pt x="8001" y="87121"/>
                  <a:pt x="86995" y="8001"/>
                  <a:pt x="184403" y="8001"/>
                </a:cubicBezTo>
                <a:cubicBezTo>
                  <a:pt x="281813" y="8001"/>
                  <a:pt x="360807" y="87121"/>
                  <a:pt x="360807" y="184784"/>
                </a:cubicBezTo>
                <a:cubicBezTo>
                  <a:pt x="360807" y="282447"/>
                  <a:pt x="281813" y="361569"/>
                  <a:pt x="184403" y="361569"/>
                </a:cubicBezTo>
                <a:cubicBezTo>
                  <a:pt x="86995" y="361569"/>
                  <a:pt x="8001" y="282447"/>
                  <a:pt x="8001" y="18478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4831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972050" y="4495800"/>
            <a:ext cx="76200" cy="114300"/>
          </a:xfrm>
          <a:custGeom>
            <a:avLst/>
            <a:gdLst>
              <a:gd name="connsiteX0" fmla="*/ 0 w 76200"/>
              <a:gd name="connsiteY0" fmla="*/ 57150 h 114300"/>
              <a:gd name="connsiteX1" fmla="*/ 38100 w 76200"/>
              <a:gd name="connsiteY1" fmla="*/ 0 h 114300"/>
              <a:gd name="connsiteX2" fmla="*/ 76200 w 76200"/>
              <a:gd name="connsiteY2" fmla="*/ 57150 h 114300"/>
              <a:gd name="connsiteX3" fmla="*/ 38100 w 76200"/>
              <a:gd name="connsiteY3" fmla="*/ 114300 h 114300"/>
              <a:gd name="connsiteX4" fmla="*/ 0 w 76200"/>
              <a:gd name="connsiteY4" fmla="*/ 5715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114300">
                <a:moveTo>
                  <a:pt x="0" y="57150"/>
                </a:moveTo>
                <a:cubicBezTo>
                  <a:pt x="0" y="25527"/>
                  <a:pt x="17017" y="0"/>
                  <a:pt x="38100" y="0"/>
                </a:cubicBezTo>
                <a:cubicBezTo>
                  <a:pt x="59182" y="0"/>
                  <a:pt x="76200" y="25527"/>
                  <a:pt x="76200" y="57150"/>
                </a:cubicBezTo>
                <a:cubicBezTo>
                  <a:pt x="76200" y="88772"/>
                  <a:pt x="59182" y="114300"/>
                  <a:pt x="38100" y="114300"/>
                </a:cubicBezTo>
                <a:cubicBezTo>
                  <a:pt x="17017" y="114300"/>
                  <a:pt x="0" y="88772"/>
                  <a:pt x="0" y="57150"/>
                </a:cubicBez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57571" y="4481321"/>
            <a:ext cx="105155" cy="143255"/>
          </a:xfrm>
          <a:custGeom>
            <a:avLst/>
            <a:gdLst>
              <a:gd name="connsiteX0" fmla="*/ 14478 w 105155"/>
              <a:gd name="connsiteY0" fmla="*/ 71628 h 143255"/>
              <a:gd name="connsiteX1" fmla="*/ 52578 w 105155"/>
              <a:gd name="connsiteY1" fmla="*/ 14478 h 143255"/>
              <a:gd name="connsiteX2" fmla="*/ 90678 w 105155"/>
              <a:gd name="connsiteY2" fmla="*/ 71628 h 143255"/>
              <a:gd name="connsiteX3" fmla="*/ 52578 w 105155"/>
              <a:gd name="connsiteY3" fmla="*/ 128778 h 143255"/>
              <a:gd name="connsiteX4" fmla="*/ 14478 w 105155"/>
              <a:gd name="connsiteY4" fmla="*/ 71628 h 14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155" h="143255">
                <a:moveTo>
                  <a:pt x="14478" y="71628"/>
                </a:moveTo>
                <a:cubicBezTo>
                  <a:pt x="14478" y="40005"/>
                  <a:pt x="31496" y="14478"/>
                  <a:pt x="52578" y="14478"/>
                </a:cubicBezTo>
                <a:cubicBezTo>
                  <a:pt x="73660" y="14478"/>
                  <a:pt x="90678" y="40005"/>
                  <a:pt x="90678" y="71628"/>
                </a:cubicBezTo>
                <a:cubicBezTo>
                  <a:pt x="90678" y="103251"/>
                  <a:pt x="73660" y="128778"/>
                  <a:pt x="52578" y="128778"/>
                </a:cubicBezTo>
                <a:cubicBezTo>
                  <a:pt x="31496" y="128778"/>
                  <a:pt x="14478" y="103251"/>
                  <a:pt x="14478" y="7162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793741" y="4536947"/>
            <a:ext cx="181355" cy="57911"/>
          </a:xfrm>
          <a:custGeom>
            <a:avLst/>
            <a:gdLst>
              <a:gd name="connsiteX0" fmla="*/ 14478 w 181355"/>
              <a:gd name="connsiteY0" fmla="*/ 14478 h 57911"/>
              <a:gd name="connsiteX1" fmla="*/ 166878 w 181355"/>
              <a:gd name="connsiteY1" fmla="*/ 14478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355" h="57911">
                <a:moveTo>
                  <a:pt x="14478" y="14478"/>
                </a:moveTo>
                <a:lnTo>
                  <a:pt x="166878" y="14478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819650" y="4532376"/>
            <a:ext cx="76200" cy="92075"/>
          </a:xfrm>
          <a:custGeom>
            <a:avLst/>
            <a:gdLst>
              <a:gd name="connsiteX0" fmla="*/ 19050 w 76200"/>
              <a:gd name="connsiteY0" fmla="*/ 19050 h 92075"/>
              <a:gd name="connsiteX1" fmla="*/ 19050 w 76200"/>
              <a:gd name="connsiteY1" fmla="*/ 730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92075">
                <a:moveTo>
                  <a:pt x="19050" y="19050"/>
                </a:moveTo>
                <a:lnTo>
                  <a:pt x="19050" y="73025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01700" y="2095500"/>
            <a:ext cx="266700" cy="699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BD582C"/>
                </a:solidFill>
                <a:latin typeface="微软雅黑" pitchFamily="18" charset="0"/>
                <a:cs typeface="微软雅黑" pitchFamily="18" charset="0"/>
              </a:rPr>
              <a:t>04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200" dirty="0" smtClean="0">
                <a:solidFill>
                  <a:srgbClr val="BD582C"/>
                </a:solidFill>
                <a:latin typeface="微软雅黑" pitchFamily="18" charset="0"/>
                <a:cs typeface="微软雅黑" pitchFamily="18" charset="0"/>
              </a:rPr>
              <a:t>014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200" dirty="0" smtClean="0">
                <a:solidFill>
                  <a:srgbClr val="BD582C"/>
                </a:solidFill>
                <a:latin typeface="微软雅黑" pitchFamily="18" charset="0"/>
                <a:cs typeface="微软雅黑" pitchFamily="18" charset="0"/>
              </a:rPr>
              <a:t>020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200" dirty="0" smtClean="0">
                <a:solidFill>
                  <a:srgbClr val="BD582C"/>
                </a:solidFill>
                <a:latin typeface="微软雅黑" pitchFamily="18" charset="0"/>
                <a:cs typeface="微软雅黑" pitchFamily="18" charset="0"/>
              </a:rPr>
              <a:t>034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200" dirty="0" smtClean="0">
                <a:solidFill>
                  <a:srgbClr val="BD582C"/>
                </a:solidFill>
                <a:latin typeface="微软雅黑" pitchFamily="18" charset="0"/>
                <a:cs typeface="微软雅黑" pitchFamily="18" charset="0"/>
              </a:rPr>
              <a:t>042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200" dirty="0" smtClean="0">
                <a:solidFill>
                  <a:srgbClr val="BD582C"/>
                </a:solidFill>
                <a:latin typeface="微软雅黑" pitchFamily="18" charset="0"/>
                <a:cs typeface="微软雅黑" pitchFamily="18" charset="0"/>
              </a:rPr>
              <a:t>052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200" dirty="0" smtClean="0">
                <a:solidFill>
                  <a:srgbClr val="BD582C"/>
                </a:solidFill>
                <a:latin typeface="微软雅黑" pitchFamily="18" charset="0"/>
                <a:cs typeface="微软雅黑" pitchFamily="18" charset="0"/>
              </a:rPr>
              <a:t>058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200" dirty="0" smtClean="0">
                <a:solidFill>
                  <a:srgbClr val="BD582C"/>
                </a:solidFill>
                <a:latin typeface="微软雅黑" pitchFamily="18" charset="0"/>
                <a:cs typeface="微软雅黑" pitchFamily="18" charset="0"/>
              </a:rPr>
              <a:t>064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587500" y="2095500"/>
            <a:ext cx="2882900" cy="756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第一部分：基础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欢迎进入故事的力量....................................................06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故事的范围.....................................................................07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故事的神秘谷.................................................................08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故事的黏性...................................................................010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第二部分：与听众建立关系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联结的事故...................................................................016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寻找联结的故事...........................................................018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第三部分：创建自己的故事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故事的钥匙...................................................................022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成为故事的收集者......................................................026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一些值得学习的故事..................................................030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第四部分：鼓舞和感染你的听众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被“诅咒”的知识......................................................036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清晰的故事...................................................................038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清晰的故事与战略......................................................040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第五部分：克服根深蒂固的观念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为什么改变人们的想法很困难.................................044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故事如何影响人们发生改变.....................................046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反面故事.......................................................................048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影响的故事...................................................................050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第六部分：呈现商业价值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案例分析与故事..........................................................054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成功的故事..................................................................056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第七部分：故事无处不在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故事中的聆听，触发和讲述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....................................060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洞见故事.......................................................................062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第八部分：熟能生巧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珠联璧合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.....................................................................066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讲故事的小贴士..........................................................068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不断练习.......................................................................070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146800" y="11734800"/>
            <a:ext cx="50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12800" y="469900"/>
            <a:ext cx="54610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2197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200"/>
              </a:lnSpc>
              <a:tabLst>
                <a:tab pos="5219700" algn="l"/>
              </a:tabLst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目录：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52500"/>
            <a:ext cx="5613400" cy="1027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40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32500" y="558800"/>
            <a:ext cx="165100" cy="1130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63500" algn="l"/>
              </a:tabLst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98500" y="444500"/>
            <a:ext cx="5029200" cy="1145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663700" algn="l"/>
              </a:tabLst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046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900"/>
              </a:lnSpc>
              <a:tabLst>
                <a:tab pos="1663700" algn="l"/>
              </a:tabLst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故事如何影响人的改变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63700" algn="l"/>
              </a:tabLst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大部分我们用来影响他人的意图就是不断找到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劝服的观点或语句来改变他人。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但是正如前面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已经证明的确认偏见，这些观点只能让别人更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抗拒，或者只能加强他们已经相信的东西。</a:t>
            </a: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是一种“推压策略”。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663700" algn="l"/>
              </a:tabLst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故事是“拉动策略”</a:t>
            </a:r>
          </a:p>
          <a:p>
            <a:pPr>
              <a:lnSpc>
                <a:spcPts val="19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故事在影响他人改变思想或行为中担任了一个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非常有力的角色。因为故事并不是试图去劝说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或说服听众改变，而是邀请大家一起去思考更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多的可能性。</a:t>
            </a:r>
          </a:p>
          <a:p>
            <a:pPr>
              <a:lnSpc>
                <a:spcPts val="21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2010年，三名普林斯顿大学的神经科学家运用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功能性磁共振成像显示了人的大脑听故事的活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动正好和讲故事时的活动相反。他们称之为神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经耦合。【9】</a:t>
            </a:r>
          </a:p>
          <a:p>
            <a:pPr>
              <a:lnSpc>
                <a:spcPts val="21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故事是一种“拉动策略”。因为听众运用在故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事中的细节在自己的脑海中创造了一幅新的图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片。这样，听的人就“拥有”了这个故事，而</a:t>
            </a:r>
          </a:p>
          <a:p>
            <a:pPr>
              <a:lnSpc>
                <a:spcPts val="1500"/>
              </a:lnSpc>
              <a:tabLst>
                <a:tab pos="1663700" algn="l"/>
              </a:tabLst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这是不会触发“确认偏见”的。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65200"/>
            <a:ext cx="5613400" cy="1026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76701" y="4973446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576701" y="5279644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576701" y="5585840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76701" y="5892038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576701" y="6198234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576701" y="6504558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576701" y="6810756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576701" y="7116953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576701" y="7423150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576701" y="7729346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576701" y="8035543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576701" y="8341741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76701" y="8647938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576701" y="8954261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76701" y="9260458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76701" y="9566656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76701" y="9872853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576701" y="10179050"/>
            <a:ext cx="2705100" cy="25400"/>
          </a:xfrm>
          <a:custGeom>
            <a:avLst/>
            <a:gdLst>
              <a:gd name="connsiteX0" fmla="*/ 6350 w 2705100"/>
              <a:gd name="connsiteY0" fmla="*/ 6350 h 25400"/>
              <a:gd name="connsiteX1" fmla="*/ 2698750 w 27051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5100" h="25400">
                <a:moveTo>
                  <a:pt x="6350" y="6350"/>
                </a:moveTo>
                <a:lnTo>
                  <a:pt x="269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43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43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98500" y="444500"/>
            <a:ext cx="22225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048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900"/>
              </a:lnSpc>
              <a:tabLst/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反面-故事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98500" y="4013200"/>
            <a:ext cx="264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在每一个“官方”的组织故事里总有大量的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98500" y="4203700"/>
            <a:ext cx="27813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与之相矛盾的故事。这些故事会阻碍你影响，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吸引和鼓舞他人。我们称这些故事叫做“反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面-故事”。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当你试图处理这些故事时，你要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牢记这条重要的准则：你无法用事实去攻击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一个故事，你只能用一个更好的故事去击倒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另一个。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2011年，就在史蒂夫·乔布斯(Steve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Jobs)去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世前的几个月，他在苹果全球发展大会上介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绍了iCloud。在把iCloud描述成苹果“下一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个重大产品”后，乔布斯说道：“现在，你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也许会问，”为什么我要相信这一切?“有人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已经给我买了Mobile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Me!“听众们顿时哄堂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大笑。大家都知道当初试图用Mobile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Me来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提升苹果的用户友好多遭到了失败。这个产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品完全没有用。乔布斯继续说：”我只想说，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这对我们而言并不是最好的时刻，但是我们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从中学到了很多。”【10】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在今天的工作坊中，我们会向你展示一个富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有影响力的故事是如何扭转一个固有观念的。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759200" y="3810000"/>
            <a:ext cx="190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089400" y="38862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练习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644900" y="4279900"/>
            <a:ext cx="254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列出在组织中面临的反面故事。描述故事的战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略，你的项目，团队和你的产品。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52500"/>
            <a:ext cx="5613400" cy="1027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13426" y="1670304"/>
            <a:ext cx="719328" cy="718566"/>
          </a:xfrm>
          <a:custGeom>
            <a:avLst/>
            <a:gdLst>
              <a:gd name="connsiteX0" fmla="*/ 0 w 719328"/>
              <a:gd name="connsiteY0" fmla="*/ 359282 h 718566"/>
              <a:gd name="connsiteX1" fmla="*/ 359664 w 719328"/>
              <a:gd name="connsiteY1" fmla="*/ 0 h 718566"/>
              <a:gd name="connsiteX2" fmla="*/ 719327 w 719328"/>
              <a:gd name="connsiteY2" fmla="*/ 359282 h 718566"/>
              <a:gd name="connsiteX3" fmla="*/ 359664 w 719328"/>
              <a:gd name="connsiteY3" fmla="*/ 718566 h 718566"/>
              <a:gd name="connsiteX4" fmla="*/ 0 w 719328"/>
              <a:gd name="connsiteY4" fmla="*/ 359282 h 718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328" h="718566">
                <a:moveTo>
                  <a:pt x="0" y="359282"/>
                </a:moveTo>
                <a:cubicBezTo>
                  <a:pt x="0" y="160908"/>
                  <a:pt x="161035" y="0"/>
                  <a:pt x="359664" y="0"/>
                </a:cubicBezTo>
                <a:cubicBezTo>
                  <a:pt x="558291" y="0"/>
                  <a:pt x="719327" y="160908"/>
                  <a:pt x="719327" y="359282"/>
                </a:cubicBezTo>
                <a:cubicBezTo>
                  <a:pt x="719327" y="557656"/>
                  <a:pt x="558291" y="718566"/>
                  <a:pt x="359664" y="718566"/>
                </a:cubicBezTo>
                <a:cubicBezTo>
                  <a:pt x="161035" y="718566"/>
                  <a:pt x="0" y="557656"/>
                  <a:pt x="0" y="35928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292852" y="1649730"/>
            <a:ext cx="760476" cy="759714"/>
          </a:xfrm>
          <a:custGeom>
            <a:avLst/>
            <a:gdLst>
              <a:gd name="connsiteX0" fmla="*/ 20573 w 760476"/>
              <a:gd name="connsiteY0" fmla="*/ 379856 h 759714"/>
              <a:gd name="connsiteX1" fmla="*/ 380238 w 760476"/>
              <a:gd name="connsiteY1" fmla="*/ 20573 h 759714"/>
              <a:gd name="connsiteX2" fmla="*/ 739901 w 760476"/>
              <a:gd name="connsiteY2" fmla="*/ 379856 h 759714"/>
              <a:gd name="connsiteX3" fmla="*/ 380238 w 760476"/>
              <a:gd name="connsiteY3" fmla="*/ 739139 h 759714"/>
              <a:gd name="connsiteX4" fmla="*/ 20573 w 760476"/>
              <a:gd name="connsiteY4" fmla="*/ 379856 h 7597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0476" h="759714">
                <a:moveTo>
                  <a:pt x="20573" y="379856"/>
                </a:moveTo>
                <a:cubicBezTo>
                  <a:pt x="20573" y="181482"/>
                  <a:pt x="181609" y="20573"/>
                  <a:pt x="380238" y="20573"/>
                </a:cubicBezTo>
                <a:cubicBezTo>
                  <a:pt x="578865" y="20573"/>
                  <a:pt x="739901" y="181482"/>
                  <a:pt x="739901" y="379856"/>
                </a:cubicBezTo>
                <a:cubicBezTo>
                  <a:pt x="739901" y="578230"/>
                  <a:pt x="578865" y="739139"/>
                  <a:pt x="380238" y="739139"/>
                </a:cubicBezTo>
                <a:cubicBezTo>
                  <a:pt x="181609" y="739139"/>
                  <a:pt x="20573" y="578230"/>
                  <a:pt x="20573" y="379856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33821" y="1725929"/>
            <a:ext cx="493776" cy="491490"/>
          </a:xfrm>
          <a:custGeom>
            <a:avLst/>
            <a:gdLst>
              <a:gd name="connsiteX0" fmla="*/ 0 w 493776"/>
              <a:gd name="connsiteY0" fmla="*/ 491490 h 491490"/>
              <a:gd name="connsiteX1" fmla="*/ 246888 w 493776"/>
              <a:gd name="connsiteY1" fmla="*/ 0 h 491490"/>
              <a:gd name="connsiteX2" fmla="*/ 493776 w 493776"/>
              <a:gd name="connsiteY2" fmla="*/ 491490 h 491490"/>
              <a:gd name="connsiteX3" fmla="*/ 0 w 493776"/>
              <a:gd name="connsiteY3" fmla="*/ 491490 h 4914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93776" h="491490">
                <a:moveTo>
                  <a:pt x="0" y="491490"/>
                </a:moveTo>
                <a:lnTo>
                  <a:pt x="246888" y="0"/>
                </a:lnTo>
                <a:lnTo>
                  <a:pt x="493776" y="491490"/>
                </a:lnTo>
                <a:lnTo>
                  <a:pt x="0" y="4914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13247" y="1705355"/>
            <a:ext cx="534924" cy="532638"/>
          </a:xfrm>
          <a:custGeom>
            <a:avLst/>
            <a:gdLst>
              <a:gd name="connsiteX0" fmla="*/ 20573 w 534924"/>
              <a:gd name="connsiteY0" fmla="*/ 512064 h 532638"/>
              <a:gd name="connsiteX1" fmla="*/ 267461 w 534924"/>
              <a:gd name="connsiteY1" fmla="*/ 20573 h 532638"/>
              <a:gd name="connsiteX2" fmla="*/ 514350 w 534924"/>
              <a:gd name="connsiteY2" fmla="*/ 512064 h 532638"/>
              <a:gd name="connsiteX3" fmla="*/ 20573 w 534924"/>
              <a:gd name="connsiteY3" fmla="*/ 512064 h 5326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34924" h="532638">
                <a:moveTo>
                  <a:pt x="20573" y="512064"/>
                </a:moveTo>
                <a:lnTo>
                  <a:pt x="267461" y="20573"/>
                </a:lnTo>
                <a:lnTo>
                  <a:pt x="514350" y="512064"/>
                </a:lnTo>
                <a:lnTo>
                  <a:pt x="20573" y="51206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900" y="3060700"/>
            <a:ext cx="5194300" cy="184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33400" y="1295400"/>
            <a:ext cx="5816600" cy="669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76200" algn="l"/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富有</a:t>
            </a:r>
            <a:r>
              <a:rPr lang="en-US" altLang="zh-CN" sz="36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影响力</a:t>
            </a:r>
          </a:p>
          <a:p>
            <a:pPr>
              <a:lnSpc>
                <a:spcPts val="4700"/>
              </a:lnSpc>
              <a:tabLst>
                <a:tab pos="76200" algn="l"/>
                <a:tab pos="29083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76200" algn="l"/>
                <a:tab pos="2908300" algn="l"/>
              </a:tabLst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当你试图去改变对方的想法时，最好先讲故事然后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如何构建一个富有影响力的故事</a:t>
            </a:r>
          </a:p>
          <a:p>
            <a:pPr>
              <a:lnSpc>
                <a:spcPts val="1200"/>
              </a:lnSpc>
              <a:tabLst>
                <a:tab pos="76200" algn="l"/>
                <a:tab pos="2908300" algn="l"/>
              </a:tabLst>
            </a:pP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再阐述你的观点。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在开始的时候先讲故事的最大效</a:t>
            </a:r>
          </a:p>
          <a:p>
            <a:pPr>
              <a:lnSpc>
                <a:spcPts val="1400"/>
              </a:lnSpc>
              <a:tabLst>
                <a:tab pos="76200" algn="l"/>
                <a:tab pos="29083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力就是向你的听众提供了一个明白无误的例子，令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从找到你最主要的观点开始，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比如“寻找一个简单</a:t>
            </a:r>
          </a:p>
          <a:p>
            <a:pPr>
              <a:lnSpc>
                <a:spcPts val="1300"/>
              </a:lnSpc>
              <a:tabLst>
                <a:tab pos="76200" algn="l"/>
                <a:tab pos="29083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对方无法视而不见。故事为你的观点提供了证据。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的解决方案”。找到你的主要观点能为你的故事带</a:t>
            </a:r>
          </a:p>
          <a:p>
            <a:pPr>
              <a:lnSpc>
                <a:spcPts val="1300"/>
              </a:lnSpc>
              <a:tabLst>
                <a:tab pos="76200" algn="l"/>
                <a:tab pos="29083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对方能不带任何批判的去聆听。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                                  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来巨大的不同。因为这能帮助你决定要保留（或放</a:t>
            </a:r>
          </a:p>
          <a:p>
            <a:pPr>
              <a:lnSpc>
                <a:spcPts val="1100"/>
              </a:lnSpc>
              <a:tabLst>
                <a:tab pos="76200" algn="l"/>
                <a:tab pos="2908300" algn="l"/>
              </a:tabLst>
            </a:pPr>
            <a:r>
              <a:rPr lang="en-US" altLang="zh-CN" dirty="0" smtClean="0"/>
              <a:t>	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弃）什么样的细节。我们称之为相关话题。</a:t>
            </a:r>
          </a:p>
          <a:p>
            <a:pPr>
              <a:lnSpc>
                <a:spcPts val="1400"/>
              </a:lnSpc>
              <a:tabLst>
                <a:tab pos="76200" algn="l"/>
                <a:tab pos="29083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当你试图去改变一种根深蒂固的观点，改变行为，</a:t>
            </a:r>
          </a:p>
          <a:p>
            <a:pPr>
              <a:lnSpc>
                <a:spcPts val="1300"/>
              </a:lnSpc>
              <a:tabLst>
                <a:tab pos="76200" algn="l"/>
                <a:tab pos="29083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抨击反面故事，或仅仅想让别人能用另外一种不同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然后找到一个能说明你观点的故事。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这需要花费一</a:t>
            </a:r>
          </a:p>
          <a:p>
            <a:pPr>
              <a:lnSpc>
                <a:spcPts val="1400"/>
              </a:lnSpc>
              <a:tabLst>
                <a:tab pos="76200" algn="l"/>
                <a:tab pos="29083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的方法思考时，请运用这些富有影响力的故事。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点时间，因为并不是所有的故事都时时刻刻停留在</a:t>
            </a:r>
          </a:p>
          <a:p>
            <a:pPr>
              <a:lnSpc>
                <a:spcPts val="1100"/>
              </a:lnSpc>
              <a:tabLst>
                <a:tab pos="76200" algn="l"/>
                <a:tab pos="2908300" algn="l"/>
              </a:tabLst>
            </a:pPr>
            <a:r>
              <a:rPr lang="en-US" altLang="zh-CN" dirty="0" smtClean="0"/>
              <a:t>	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我们的舌尖上可以随时讲述的。这就需要你建立自</a:t>
            </a:r>
          </a:p>
          <a:p>
            <a:pPr>
              <a:lnSpc>
                <a:spcPts val="1400"/>
              </a:lnSpc>
              <a:tabLst>
                <a:tab pos="76200" algn="l"/>
                <a:tab pos="2908300" algn="l"/>
              </a:tabLst>
            </a:pPr>
            <a:r>
              <a:rPr lang="en-US" altLang="zh-CN" dirty="0" smtClean="0"/>
              <a:t>	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己的故事库。当在挑选故事时，首先建议用你自己</a:t>
            </a:r>
          </a:p>
          <a:p>
            <a:pPr>
              <a:lnSpc>
                <a:spcPts val="1300"/>
              </a:lnSpc>
              <a:tabLst>
                <a:tab pos="76200" algn="l"/>
                <a:tab pos="2908300" algn="l"/>
              </a:tabLst>
            </a:pPr>
            <a:r>
              <a:rPr lang="en-US" altLang="zh-CN" dirty="0" smtClean="0"/>
              <a:t>	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的，然后可以是你公司的，如果上面两个都找不到，</a:t>
            </a:r>
          </a:p>
          <a:p>
            <a:pPr>
              <a:lnSpc>
                <a:spcPts val="1300"/>
              </a:lnSpc>
              <a:tabLst>
                <a:tab pos="76200" algn="l"/>
                <a:tab pos="2908300" algn="l"/>
              </a:tabLst>
            </a:pPr>
            <a:r>
              <a:rPr lang="en-US" altLang="zh-CN" dirty="0" smtClean="0"/>
              <a:t>	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再考虑从另外的地方找。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76200" algn="l"/>
                <a:tab pos="2908300" algn="l"/>
              </a:tabLst>
            </a:pPr>
            <a:r>
              <a:rPr lang="en-US" altLang="zh-CN" dirty="0" smtClean="0"/>
              <a:t>		</a:t>
            </a: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现在可以开始构建你的故事了。最后结尾重申你的</a:t>
            </a:r>
          </a:p>
          <a:p>
            <a:pPr>
              <a:lnSpc>
                <a:spcPts val="1300"/>
              </a:lnSpc>
              <a:tabLst>
                <a:tab pos="76200" algn="l"/>
                <a:tab pos="2908300" algn="l"/>
              </a:tabLst>
            </a:pPr>
            <a:r>
              <a:rPr lang="en-US" altLang="zh-CN" dirty="0" smtClean="0"/>
              <a:t>		</a:t>
            </a:r>
            <a:r>
              <a:rPr lang="en-US" altLang="zh-CN" sz="1002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观点。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98500" y="4445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050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15962" y="4371847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15962" y="4695316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15962" y="5018785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5962" y="5342254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15962" y="5665723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15962" y="5989192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5962" y="6312661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15962" y="6636004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15962" y="6959472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15962" y="7282942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15962" y="7606410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15962" y="7929880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15962" y="8253348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15962" y="8613267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15962" y="8916923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78779" y="710945"/>
            <a:ext cx="539496" cy="540258"/>
          </a:xfrm>
          <a:custGeom>
            <a:avLst/>
            <a:gdLst>
              <a:gd name="connsiteX0" fmla="*/ 0 w 539496"/>
              <a:gd name="connsiteY0" fmla="*/ 270129 h 540258"/>
              <a:gd name="connsiteX1" fmla="*/ 269748 w 539496"/>
              <a:gd name="connsiteY1" fmla="*/ 0 h 540258"/>
              <a:gd name="connsiteX2" fmla="*/ 539496 w 539496"/>
              <a:gd name="connsiteY2" fmla="*/ 270129 h 540258"/>
              <a:gd name="connsiteX3" fmla="*/ 269748 w 539496"/>
              <a:gd name="connsiteY3" fmla="*/ 540257 h 540258"/>
              <a:gd name="connsiteX4" fmla="*/ 0 w 539496"/>
              <a:gd name="connsiteY4" fmla="*/ 270129 h 5402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9496" h="540258">
                <a:moveTo>
                  <a:pt x="0" y="270129"/>
                </a:moveTo>
                <a:cubicBezTo>
                  <a:pt x="0" y="120904"/>
                  <a:pt x="120777" y="0"/>
                  <a:pt x="269748" y="0"/>
                </a:cubicBezTo>
                <a:cubicBezTo>
                  <a:pt x="418719" y="0"/>
                  <a:pt x="539496" y="120904"/>
                  <a:pt x="539496" y="270129"/>
                </a:cubicBezTo>
                <a:cubicBezTo>
                  <a:pt x="539496" y="419354"/>
                  <a:pt x="418719" y="540257"/>
                  <a:pt x="269748" y="540257"/>
                </a:cubicBezTo>
                <a:cubicBezTo>
                  <a:pt x="120777" y="540257"/>
                  <a:pt x="0" y="419354"/>
                  <a:pt x="0" y="27012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458205" y="690372"/>
            <a:ext cx="580644" cy="581406"/>
          </a:xfrm>
          <a:custGeom>
            <a:avLst/>
            <a:gdLst>
              <a:gd name="connsiteX0" fmla="*/ 20573 w 580644"/>
              <a:gd name="connsiteY0" fmla="*/ 290702 h 581406"/>
              <a:gd name="connsiteX1" fmla="*/ 290322 w 580644"/>
              <a:gd name="connsiteY1" fmla="*/ 20573 h 581406"/>
              <a:gd name="connsiteX2" fmla="*/ 560070 w 580644"/>
              <a:gd name="connsiteY2" fmla="*/ 290702 h 581406"/>
              <a:gd name="connsiteX3" fmla="*/ 290322 w 580644"/>
              <a:gd name="connsiteY3" fmla="*/ 560831 h 581406"/>
              <a:gd name="connsiteX4" fmla="*/ 20573 w 580644"/>
              <a:gd name="connsiteY4" fmla="*/ 290702 h 581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0644" h="581406">
                <a:moveTo>
                  <a:pt x="20573" y="290702"/>
                </a:moveTo>
                <a:cubicBezTo>
                  <a:pt x="20573" y="141477"/>
                  <a:pt x="141351" y="20573"/>
                  <a:pt x="290322" y="20573"/>
                </a:cubicBezTo>
                <a:cubicBezTo>
                  <a:pt x="439292" y="20573"/>
                  <a:pt x="560070" y="141477"/>
                  <a:pt x="560070" y="290702"/>
                </a:cubicBezTo>
                <a:cubicBezTo>
                  <a:pt x="560070" y="439927"/>
                  <a:pt x="439292" y="560831"/>
                  <a:pt x="290322" y="560831"/>
                </a:cubicBezTo>
                <a:cubicBezTo>
                  <a:pt x="141351" y="560831"/>
                  <a:pt x="20573" y="439927"/>
                  <a:pt x="20573" y="29070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568696" y="754380"/>
            <a:ext cx="370332" cy="368046"/>
          </a:xfrm>
          <a:custGeom>
            <a:avLst/>
            <a:gdLst>
              <a:gd name="connsiteX0" fmla="*/ 0 w 370332"/>
              <a:gd name="connsiteY0" fmla="*/ 368045 h 368046"/>
              <a:gd name="connsiteX1" fmla="*/ 185165 w 370332"/>
              <a:gd name="connsiteY1" fmla="*/ 0 h 368046"/>
              <a:gd name="connsiteX2" fmla="*/ 370332 w 370332"/>
              <a:gd name="connsiteY2" fmla="*/ 368045 h 368046"/>
              <a:gd name="connsiteX3" fmla="*/ 0 w 370332"/>
              <a:gd name="connsiteY3" fmla="*/ 368045 h 368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70332" h="368046">
                <a:moveTo>
                  <a:pt x="0" y="368045"/>
                </a:moveTo>
                <a:lnTo>
                  <a:pt x="185165" y="0"/>
                </a:lnTo>
                <a:lnTo>
                  <a:pt x="370332" y="368045"/>
                </a:lnTo>
                <a:lnTo>
                  <a:pt x="0" y="36804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548122" y="733806"/>
            <a:ext cx="411480" cy="409194"/>
          </a:xfrm>
          <a:custGeom>
            <a:avLst/>
            <a:gdLst>
              <a:gd name="connsiteX0" fmla="*/ 20573 w 411480"/>
              <a:gd name="connsiteY0" fmla="*/ 388619 h 409194"/>
              <a:gd name="connsiteX1" fmla="*/ 205739 w 411480"/>
              <a:gd name="connsiteY1" fmla="*/ 20573 h 409194"/>
              <a:gd name="connsiteX2" fmla="*/ 390905 w 411480"/>
              <a:gd name="connsiteY2" fmla="*/ 388619 h 409194"/>
              <a:gd name="connsiteX3" fmla="*/ 20573 w 411480"/>
              <a:gd name="connsiteY3" fmla="*/ 388619 h 4091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11480" h="409194">
                <a:moveTo>
                  <a:pt x="20573" y="388619"/>
                </a:moveTo>
                <a:lnTo>
                  <a:pt x="205739" y="20573"/>
                </a:lnTo>
                <a:lnTo>
                  <a:pt x="390905" y="388619"/>
                </a:lnTo>
                <a:lnTo>
                  <a:pt x="20573" y="38861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65200"/>
            <a:ext cx="5613400" cy="1026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46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46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76300" y="3086100"/>
            <a:ext cx="190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206500" y="31623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练习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12800" y="3746500"/>
            <a:ext cx="2933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想一想公司里已经约定俗成的一个做法，尽管这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个做法在公司并不成功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一个反面故事产生了。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运用影响力故事的模式来构成一个不同的观点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78001" y="6762750"/>
            <a:ext cx="5657850" cy="807719"/>
          </a:xfrm>
          <a:custGeom>
            <a:avLst/>
            <a:gdLst>
              <a:gd name="connsiteX0" fmla="*/ 0 w 5657850"/>
              <a:gd name="connsiteY0" fmla="*/ 807719 h 807719"/>
              <a:gd name="connsiteX1" fmla="*/ 5657850 w 5657850"/>
              <a:gd name="connsiteY1" fmla="*/ 807719 h 807719"/>
              <a:gd name="connsiteX2" fmla="*/ 5657850 w 5657850"/>
              <a:gd name="connsiteY2" fmla="*/ 0 h 807719"/>
              <a:gd name="connsiteX3" fmla="*/ 0 w 5657850"/>
              <a:gd name="connsiteY3" fmla="*/ 0 h 807719"/>
              <a:gd name="connsiteX4" fmla="*/ 0 w 5657850"/>
              <a:gd name="connsiteY4" fmla="*/ 807719 h 807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57850" h="807719">
                <a:moveTo>
                  <a:pt x="0" y="807719"/>
                </a:moveTo>
                <a:lnTo>
                  <a:pt x="5657850" y="807719"/>
                </a:lnTo>
                <a:lnTo>
                  <a:pt x="5657850" y="0"/>
                </a:lnTo>
                <a:lnTo>
                  <a:pt x="0" y="0"/>
                </a:lnTo>
                <a:lnTo>
                  <a:pt x="0" y="807719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600" y="977900"/>
            <a:ext cx="6121400" cy="10312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47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63600" y="6756400"/>
            <a:ext cx="5219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3111500" algn="l"/>
              </a:tabLst>
            </a:pPr>
            <a:r>
              <a:rPr lang="en-US" altLang="zh-CN" sz="2202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“吹牛和发誓是毁掉一个人的最好的武器”</a:t>
            </a:r>
          </a:p>
          <a:p>
            <a:pPr>
              <a:lnSpc>
                <a:spcPts val="2900"/>
              </a:lnSpc>
              <a:tabLst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202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-----罗伯特·麦基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4445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052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65200"/>
            <a:ext cx="6375400" cy="1023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48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38200" y="469900"/>
            <a:ext cx="5588000" cy="441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1943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053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800"/>
              </a:lnSpc>
              <a:tabLst>
                <a:tab pos="51943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第六部分：</a:t>
            </a:r>
          </a:p>
          <a:p>
            <a:pPr>
              <a:lnSpc>
                <a:spcPts val="4800"/>
              </a:lnSpc>
              <a:tabLst>
                <a:tab pos="51943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呈现商业价值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49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98500" y="444500"/>
            <a:ext cx="2794000" cy="515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055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/>
            </a:pPr>
            <a:r>
              <a:rPr lang="en-US" altLang="zh-CN" sz="36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案例分析与</a:t>
            </a:r>
          </a:p>
          <a:p>
            <a:pPr>
              <a:lnSpc>
                <a:spcPts val="4700"/>
              </a:lnSpc>
              <a:tabLst/>
            </a:pPr>
            <a:r>
              <a:rPr lang="en-US" altLang="zh-CN" sz="36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/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案例分析通常撰写困难，不易阅读而且很难被记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住。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为了证明成功和专业，他们经常使用大量的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术语，申明和断言。这真的让人兴味索然，最好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的情况也就是对读者没产生任何影响。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你可以通过成功故事有效的呈现你的商业价值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除了案例分析外，另外一种选择。成功的故事非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常具有力量：想象你的客户在组织中讲述你的成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功故事，并不断被他人转述……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46500" y="558800"/>
            <a:ext cx="2603500" cy="751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2860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让我们来看一看下面这个例子:</a:t>
            </a:r>
          </a:p>
          <a:p>
            <a:pPr>
              <a:lnSpc>
                <a:spcPts val="21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【艾莉森】是</a:t>
            </a:r>
            <a:r>
              <a:rPr lang="en-US" altLang="zh-CN" sz="10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一个专业的税务服务机构的</a:t>
            </a:r>
          </a:p>
          <a:p>
            <a:pPr>
              <a:lnSpc>
                <a:spcPts val="15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全国管理合伙人。她管理着大约800名员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工。税务工作需要改革，但是让所有的业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务伙伴上轨道真是比学会赶猫还难。而且，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员工意见调研显示他们一点也不理解新的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战略，不知道未来他们的角色是什么，令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他们头晕。【艾莉森】感到所有的沟通压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力都压在了她一个人的肩膀上。她邀请了</a:t>
            </a:r>
          </a:p>
          <a:p>
            <a:pPr>
              <a:lnSpc>
                <a:spcPts val="15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Anecdote公司帮助她把纸面上的公司战略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转换成战略故事。并且在过程中邀请了很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多业务伙伴和员工参与。变革中最重要的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20位领导人参加了培训，学习如何去讲述</a:t>
            </a:r>
          </a:p>
          <a:p>
            <a:pPr>
              <a:lnSpc>
                <a:spcPts val="15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战略故事。工作坊结束后的一个多礼拜，</a:t>
            </a:r>
          </a:p>
          <a:p>
            <a:pPr>
              <a:lnSpc>
                <a:spcPts val="15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【艾莉森】要求Anecdote回访并给出反馈。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三个原本最持怀疑态度的批评者告诉【艾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莉森】这个工作坊非常有价值。许多员工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听到业务伙伴讲述的故事后也主动告诉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【艾莉森】他们终于理解了新战略。【艾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莉森】非常激动，当即决定所有业务伙伴</a:t>
            </a:r>
          </a:p>
          <a:p>
            <a:pPr>
              <a:lnSpc>
                <a:spcPts val="1400"/>
              </a:lnSpc>
              <a:tabLst>
                <a:tab pos="2286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都必须参加故事的力量课程。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952500"/>
            <a:ext cx="6159500" cy="1027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83300" y="558800"/>
            <a:ext cx="381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146800" y="11734800"/>
            <a:ext cx="50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98500" y="444500"/>
            <a:ext cx="4914900" cy="1145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  <a:tab pos="1663700" algn="l"/>
              </a:tabLst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                <a:tab pos="101600" algn="l"/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3197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“人类进化到能讲故事。”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016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46953" y="1869948"/>
            <a:ext cx="718566" cy="720851"/>
          </a:xfrm>
          <a:custGeom>
            <a:avLst/>
            <a:gdLst>
              <a:gd name="connsiteX0" fmla="*/ 0 w 718566"/>
              <a:gd name="connsiteY0" fmla="*/ 360425 h 720851"/>
              <a:gd name="connsiteX1" fmla="*/ 359283 w 718566"/>
              <a:gd name="connsiteY1" fmla="*/ 0 h 720851"/>
              <a:gd name="connsiteX2" fmla="*/ 718566 w 718566"/>
              <a:gd name="connsiteY2" fmla="*/ 360425 h 720851"/>
              <a:gd name="connsiteX3" fmla="*/ 359283 w 718566"/>
              <a:gd name="connsiteY3" fmla="*/ 720851 h 720851"/>
              <a:gd name="connsiteX4" fmla="*/ 0 w 718566"/>
              <a:gd name="connsiteY4" fmla="*/ 360425 h 720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8566" h="720851">
                <a:moveTo>
                  <a:pt x="0" y="360425"/>
                </a:moveTo>
                <a:cubicBezTo>
                  <a:pt x="0" y="161416"/>
                  <a:pt x="160909" y="0"/>
                  <a:pt x="359283" y="0"/>
                </a:cubicBezTo>
                <a:cubicBezTo>
                  <a:pt x="557657" y="0"/>
                  <a:pt x="718566" y="161416"/>
                  <a:pt x="718566" y="360425"/>
                </a:cubicBezTo>
                <a:cubicBezTo>
                  <a:pt x="718566" y="559434"/>
                  <a:pt x="557657" y="720851"/>
                  <a:pt x="359283" y="720851"/>
                </a:cubicBezTo>
                <a:cubicBezTo>
                  <a:pt x="160909" y="720851"/>
                  <a:pt x="0" y="559434"/>
                  <a:pt x="0" y="36042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26379" y="1849374"/>
            <a:ext cx="759714" cy="761999"/>
          </a:xfrm>
          <a:custGeom>
            <a:avLst/>
            <a:gdLst>
              <a:gd name="connsiteX0" fmla="*/ 20573 w 759714"/>
              <a:gd name="connsiteY0" fmla="*/ 380999 h 761999"/>
              <a:gd name="connsiteX1" fmla="*/ 379857 w 759714"/>
              <a:gd name="connsiteY1" fmla="*/ 20573 h 761999"/>
              <a:gd name="connsiteX2" fmla="*/ 739140 w 759714"/>
              <a:gd name="connsiteY2" fmla="*/ 380999 h 761999"/>
              <a:gd name="connsiteX3" fmla="*/ 379857 w 759714"/>
              <a:gd name="connsiteY3" fmla="*/ 741425 h 761999"/>
              <a:gd name="connsiteX4" fmla="*/ 20573 w 759714"/>
              <a:gd name="connsiteY4" fmla="*/ 380999 h 761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9714" h="761999">
                <a:moveTo>
                  <a:pt x="20573" y="380999"/>
                </a:moveTo>
                <a:cubicBezTo>
                  <a:pt x="20573" y="181990"/>
                  <a:pt x="181483" y="20573"/>
                  <a:pt x="379857" y="20573"/>
                </a:cubicBezTo>
                <a:cubicBezTo>
                  <a:pt x="578230" y="20573"/>
                  <a:pt x="739140" y="181990"/>
                  <a:pt x="739140" y="380999"/>
                </a:cubicBezTo>
                <a:cubicBezTo>
                  <a:pt x="739140" y="580008"/>
                  <a:pt x="578230" y="741425"/>
                  <a:pt x="379857" y="741425"/>
                </a:cubicBezTo>
                <a:cubicBezTo>
                  <a:pt x="181483" y="741425"/>
                  <a:pt x="20573" y="580008"/>
                  <a:pt x="20573" y="38099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39155" y="2244852"/>
            <a:ext cx="279272" cy="187197"/>
          </a:xfrm>
          <a:custGeom>
            <a:avLst/>
            <a:gdLst>
              <a:gd name="connsiteX0" fmla="*/ 20573 w 279272"/>
              <a:gd name="connsiteY0" fmla="*/ 20573 h 187197"/>
              <a:gd name="connsiteX1" fmla="*/ 258698 w 279272"/>
              <a:gd name="connsiteY1" fmla="*/ 166623 h 187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9272" h="187197">
                <a:moveTo>
                  <a:pt x="20573" y="20573"/>
                </a:moveTo>
                <a:lnTo>
                  <a:pt x="258698" y="166623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63946" y="1968246"/>
            <a:ext cx="303022" cy="476123"/>
          </a:xfrm>
          <a:custGeom>
            <a:avLst/>
            <a:gdLst>
              <a:gd name="connsiteX0" fmla="*/ 20573 w 303022"/>
              <a:gd name="connsiteY0" fmla="*/ 455548 h 476123"/>
              <a:gd name="connsiteX1" fmla="*/ 282447 w 303022"/>
              <a:gd name="connsiteY1" fmla="*/ 20573 h 476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3022" h="476123">
                <a:moveTo>
                  <a:pt x="20573" y="455548"/>
                </a:moveTo>
                <a:lnTo>
                  <a:pt x="282447" y="20573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2819400"/>
            <a:ext cx="5207000" cy="1765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19500" y="558800"/>
            <a:ext cx="2794000" cy="574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4130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4130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最后告诉大家主人公是如何解决了问题并分享</a:t>
            </a:r>
          </a:p>
          <a:p>
            <a:pPr>
              <a:lnSpc>
                <a:spcPts val="1300"/>
              </a:lnSpc>
              <a:tabLst>
                <a:tab pos="24130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他的感受。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例如，讲述CIO是如何经过一个严</a:t>
            </a:r>
          </a:p>
          <a:p>
            <a:pPr>
              <a:lnSpc>
                <a:spcPts val="1400"/>
              </a:lnSpc>
              <a:tabLst>
                <a:tab pos="2413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苛的挑选流程并实施了一个最先进的订票系统。</a:t>
            </a:r>
          </a:p>
          <a:p>
            <a:pPr>
              <a:lnSpc>
                <a:spcPts val="1300"/>
              </a:lnSpc>
              <a:tabLst>
                <a:tab pos="2413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告诉大家这位CIO现在有多么为他的团队而骄</a:t>
            </a:r>
          </a:p>
          <a:p>
            <a:pPr>
              <a:lnSpc>
                <a:spcPts val="1300"/>
              </a:lnSpc>
              <a:tabLst>
                <a:tab pos="2413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傲，这个解决方案也为公司的业务带来多大的</a:t>
            </a:r>
          </a:p>
          <a:p>
            <a:pPr>
              <a:lnSpc>
                <a:spcPts val="1400"/>
              </a:lnSpc>
              <a:tabLst>
                <a:tab pos="24130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改变。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50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3400" y="444500"/>
            <a:ext cx="2933700" cy="894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056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400"/>
              </a:lnSpc>
              <a:tabLst>
                <a:tab pos="762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成功</a:t>
            </a:r>
            <a:r>
              <a:rPr lang="en-US" altLang="zh-CN" sz="4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为了从他人的成功中学习，我们试图从中发现他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究竟做了些什么来获得积极的结果。案例分析通</a:t>
            </a:r>
          </a:p>
          <a:p>
            <a:pPr>
              <a:lnSpc>
                <a:spcPts val="14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常仅仅从公司的角度进行分析。这令到听众很难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把个人与公司相连接。而故事则全然不同，故事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从个人层面出发，从而使个人与公司的连接更加</a:t>
            </a:r>
          </a:p>
          <a:p>
            <a:pPr>
              <a:lnSpc>
                <a:spcPts val="14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容易。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成功的故事模式能从个人出发，从而吸引听众更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关注已经发生的事，并从中学到自己该如何行动。</a:t>
            </a:r>
          </a:p>
          <a:p>
            <a:pPr>
              <a:lnSpc>
                <a:spcPts val="2700"/>
              </a:lnSpc>
              <a:tabLst>
                <a:tab pos="76200" algn="l"/>
                <a:tab pos="165100" algn="l"/>
              </a:tabLst>
            </a:pPr>
            <a:r>
              <a:rPr lang="en-US" altLang="zh-CN" sz="1397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如何构建成功的故事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76200" algn="l"/>
                <a:tab pos="1651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从介绍故事中的核心人物开始，告诉你的听众那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些人和他们有多么相似。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你的听众会非常热切的</a:t>
            </a:r>
          </a:p>
          <a:p>
            <a:pPr>
              <a:lnSpc>
                <a:spcPts val="14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想知道那些人的名字以及是否真的和自己那么象，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是否和自己面临着同样的挑战。例如：如果你的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听众是资深的资讯系统工作人员，他们会非常想</a:t>
            </a:r>
          </a:p>
          <a:p>
            <a:pPr>
              <a:lnSpc>
                <a:spcPts val="14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知道有关一个首席资讯长官(CIO)成功故事，想知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道他是如何实施一个新的在线订票系统。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6200" algn="l"/>
                <a:tab pos="1651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然后描绘这个主人公所面对的问题以及当时的感</a:t>
            </a:r>
          </a:p>
          <a:p>
            <a:pPr>
              <a:lnSpc>
                <a:spcPts val="1400"/>
              </a:lnSpc>
              <a:tabLst>
                <a:tab pos="76200" algn="l"/>
                <a:tab pos="165100" algn="l"/>
              </a:tabLst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受。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比如：可以告诉大家旧的订票系统是如何在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一个不合时宜的时间里崩溃了，而这位CIO当时</a:t>
            </a:r>
          </a:p>
          <a:p>
            <a:pPr>
              <a:lnSpc>
                <a:spcPts val="1300"/>
              </a:lnSpc>
              <a:tabLst>
                <a:tab pos="76200" algn="l"/>
                <a:tab pos="1651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有多么尴尬。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15962" y="4371721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15962" y="4695190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15962" y="5018659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5962" y="5342128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15962" y="5665596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15962" y="5989065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5962" y="6312534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15962" y="6636004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15962" y="6959472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15962" y="7282942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15962" y="7606410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15962" y="7929880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15962" y="8253348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15962" y="8613267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15962" y="8917051"/>
            <a:ext cx="3255962" cy="25400"/>
          </a:xfrm>
          <a:custGeom>
            <a:avLst/>
            <a:gdLst>
              <a:gd name="connsiteX0" fmla="*/ 6350 w 3255962"/>
              <a:gd name="connsiteY0" fmla="*/ 6350 h 25400"/>
              <a:gd name="connsiteX1" fmla="*/ 3249612 w 3255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5962" h="25400">
                <a:moveTo>
                  <a:pt x="6350" y="6350"/>
                </a:moveTo>
                <a:lnTo>
                  <a:pt x="3249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397246" y="778001"/>
            <a:ext cx="541781" cy="539495"/>
          </a:xfrm>
          <a:custGeom>
            <a:avLst/>
            <a:gdLst>
              <a:gd name="connsiteX0" fmla="*/ 0 w 541781"/>
              <a:gd name="connsiteY0" fmla="*/ 269748 h 539495"/>
              <a:gd name="connsiteX1" fmla="*/ 270890 w 541781"/>
              <a:gd name="connsiteY1" fmla="*/ 0 h 539495"/>
              <a:gd name="connsiteX2" fmla="*/ 541782 w 541781"/>
              <a:gd name="connsiteY2" fmla="*/ 269748 h 539495"/>
              <a:gd name="connsiteX3" fmla="*/ 270890 w 541781"/>
              <a:gd name="connsiteY3" fmla="*/ 539495 h 539495"/>
              <a:gd name="connsiteX4" fmla="*/ 0 w 541781"/>
              <a:gd name="connsiteY4" fmla="*/ 269748 h 539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1781" h="539495">
                <a:moveTo>
                  <a:pt x="0" y="269748"/>
                </a:moveTo>
                <a:cubicBezTo>
                  <a:pt x="0" y="120776"/>
                  <a:pt x="121284" y="0"/>
                  <a:pt x="270890" y="0"/>
                </a:cubicBezTo>
                <a:cubicBezTo>
                  <a:pt x="420496" y="0"/>
                  <a:pt x="541782" y="120776"/>
                  <a:pt x="541782" y="269748"/>
                </a:cubicBezTo>
                <a:cubicBezTo>
                  <a:pt x="541782" y="418719"/>
                  <a:pt x="420496" y="539495"/>
                  <a:pt x="270890" y="539495"/>
                </a:cubicBezTo>
                <a:cubicBezTo>
                  <a:pt x="121284" y="539495"/>
                  <a:pt x="0" y="418719"/>
                  <a:pt x="0" y="26974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76672" y="757427"/>
            <a:ext cx="582929" cy="580644"/>
          </a:xfrm>
          <a:custGeom>
            <a:avLst/>
            <a:gdLst>
              <a:gd name="connsiteX0" fmla="*/ 20573 w 582929"/>
              <a:gd name="connsiteY0" fmla="*/ 290322 h 580644"/>
              <a:gd name="connsiteX1" fmla="*/ 291464 w 582929"/>
              <a:gd name="connsiteY1" fmla="*/ 20573 h 580644"/>
              <a:gd name="connsiteX2" fmla="*/ 562355 w 582929"/>
              <a:gd name="connsiteY2" fmla="*/ 290322 h 580644"/>
              <a:gd name="connsiteX3" fmla="*/ 291464 w 582929"/>
              <a:gd name="connsiteY3" fmla="*/ 560069 h 580644"/>
              <a:gd name="connsiteX4" fmla="*/ 20573 w 582929"/>
              <a:gd name="connsiteY4" fmla="*/ 290322 h 5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2929" h="580644">
                <a:moveTo>
                  <a:pt x="20573" y="290322"/>
                </a:moveTo>
                <a:cubicBezTo>
                  <a:pt x="20573" y="141350"/>
                  <a:pt x="141858" y="20573"/>
                  <a:pt x="291464" y="20573"/>
                </a:cubicBezTo>
                <a:cubicBezTo>
                  <a:pt x="441070" y="20573"/>
                  <a:pt x="562355" y="141350"/>
                  <a:pt x="562355" y="290322"/>
                </a:cubicBezTo>
                <a:cubicBezTo>
                  <a:pt x="562355" y="439293"/>
                  <a:pt x="441070" y="560069"/>
                  <a:pt x="291464" y="560069"/>
                </a:cubicBezTo>
                <a:cubicBezTo>
                  <a:pt x="141858" y="560069"/>
                  <a:pt x="20573" y="439293"/>
                  <a:pt x="20573" y="29032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461254" y="1052322"/>
            <a:ext cx="222122" cy="150748"/>
          </a:xfrm>
          <a:custGeom>
            <a:avLst/>
            <a:gdLst>
              <a:gd name="connsiteX0" fmla="*/ 20573 w 222122"/>
              <a:gd name="connsiteY0" fmla="*/ 20574 h 150748"/>
              <a:gd name="connsiteX1" fmla="*/ 201548 w 222122"/>
              <a:gd name="connsiteY1" fmla="*/ 130175 h 150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122" h="150748">
                <a:moveTo>
                  <a:pt x="20573" y="20574"/>
                </a:moveTo>
                <a:lnTo>
                  <a:pt x="201548" y="130175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631179" y="846581"/>
            <a:ext cx="237997" cy="368172"/>
          </a:xfrm>
          <a:custGeom>
            <a:avLst/>
            <a:gdLst>
              <a:gd name="connsiteX0" fmla="*/ 20573 w 237997"/>
              <a:gd name="connsiteY0" fmla="*/ 347599 h 368172"/>
              <a:gd name="connsiteX1" fmla="*/ 217423 w 237997"/>
              <a:gd name="connsiteY1" fmla="*/ 20574 h 368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997" h="368172">
                <a:moveTo>
                  <a:pt x="20573" y="347599"/>
                </a:moveTo>
                <a:lnTo>
                  <a:pt x="217423" y="20574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965200"/>
            <a:ext cx="5613400" cy="1026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51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51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76300" y="3086100"/>
            <a:ext cx="190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※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206500" y="31623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练习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12800" y="3746500"/>
            <a:ext cx="2921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挑选一个你熟悉的案例分析，然后把它转换成一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个成功的故事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45998" y="6762750"/>
            <a:ext cx="5883402" cy="857250"/>
          </a:xfrm>
          <a:custGeom>
            <a:avLst/>
            <a:gdLst>
              <a:gd name="connsiteX0" fmla="*/ 0 w 5883402"/>
              <a:gd name="connsiteY0" fmla="*/ 857250 h 857250"/>
              <a:gd name="connsiteX1" fmla="*/ 5883401 w 5883402"/>
              <a:gd name="connsiteY1" fmla="*/ 857250 h 857250"/>
              <a:gd name="connsiteX2" fmla="*/ 5883401 w 5883402"/>
              <a:gd name="connsiteY2" fmla="*/ 0 h 857250"/>
              <a:gd name="connsiteX3" fmla="*/ 0 w 5883402"/>
              <a:gd name="connsiteY3" fmla="*/ 0 h 857250"/>
              <a:gd name="connsiteX4" fmla="*/ 0 w 5883402"/>
              <a:gd name="connsiteY4" fmla="*/ 857250 h 857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83402" h="857250">
                <a:moveTo>
                  <a:pt x="0" y="857250"/>
                </a:moveTo>
                <a:lnTo>
                  <a:pt x="5883401" y="857250"/>
                </a:lnTo>
                <a:lnTo>
                  <a:pt x="5883401" y="0"/>
                </a:lnTo>
                <a:lnTo>
                  <a:pt x="0" y="0"/>
                </a:lnTo>
                <a:lnTo>
                  <a:pt x="0" y="857250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977900"/>
            <a:ext cx="6134100" cy="1023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5500" y="6896100"/>
            <a:ext cx="5829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648200" algn="l"/>
              </a:tabLst>
            </a:pPr>
            <a:r>
              <a:rPr lang="en-US" altLang="zh-CN" sz="195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“老天给了我们两只耳朵，只有一张嘴，请善用它们”</a:t>
            </a:r>
          </a:p>
          <a:p>
            <a:pPr>
              <a:lnSpc>
                <a:spcPts val="2500"/>
              </a:lnSpc>
              <a:tabLst>
                <a:tab pos="4648200" algn="l"/>
              </a:tabLst>
            </a:pPr>
            <a:r>
              <a:rPr lang="en-US" altLang="zh-CN" dirty="0" smtClean="0"/>
              <a:t>	</a:t>
            </a:r>
            <a:r>
              <a:rPr lang="en-US" altLang="zh-CN" sz="195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-----佚名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52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4445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058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77900"/>
            <a:ext cx="6324600" cy="1023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53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38200" y="469900"/>
            <a:ext cx="5588000" cy="621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1943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059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900"/>
              </a:lnSpc>
              <a:tabLst>
                <a:tab pos="51943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第七部分：</a:t>
            </a:r>
          </a:p>
          <a:p>
            <a:pPr>
              <a:lnSpc>
                <a:spcPts val="4800"/>
              </a:lnSpc>
              <a:tabLst>
                <a:tab pos="51943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发现真相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198626" y="5029200"/>
            <a:ext cx="1693925" cy="1694687"/>
          </a:xfrm>
          <a:custGeom>
            <a:avLst/>
            <a:gdLst>
              <a:gd name="connsiteX0" fmla="*/ 8000 w 1693925"/>
              <a:gd name="connsiteY0" fmla="*/ 847344 h 1694687"/>
              <a:gd name="connsiteX1" fmla="*/ 846963 w 1693925"/>
              <a:gd name="connsiteY1" fmla="*/ 8001 h 1694687"/>
              <a:gd name="connsiteX2" fmla="*/ 1685925 w 1693925"/>
              <a:gd name="connsiteY2" fmla="*/ 847344 h 1694687"/>
              <a:gd name="connsiteX3" fmla="*/ 846963 w 1693925"/>
              <a:gd name="connsiteY3" fmla="*/ 1686686 h 1694687"/>
              <a:gd name="connsiteX4" fmla="*/ 8000 w 1693925"/>
              <a:gd name="connsiteY4" fmla="*/ 847344 h 1694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3925" h="1694687">
                <a:moveTo>
                  <a:pt x="8000" y="847344"/>
                </a:moveTo>
                <a:cubicBezTo>
                  <a:pt x="8000" y="383794"/>
                  <a:pt x="383666" y="8001"/>
                  <a:pt x="846963" y="8001"/>
                </a:cubicBezTo>
                <a:cubicBezTo>
                  <a:pt x="1310258" y="8001"/>
                  <a:pt x="1685925" y="383794"/>
                  <a:pt x="1685925" y="847344"/>
                </a:cubicBezTo>
                <a:cubicBezTo>
                  <a:pt x="1685925" y="1310894"/>
                  <a:pt x="1310258" y="1686686"/>
                  <a:pt x="846963" y="1686686"/>
                </a:cubicBezTo>
                <a:cubicBezTo>
                  <a:pt x="383666" y="1686686"/>
                  <a:pt x="8000" y="1310894"/>
                  <a:pt x="8000" y="8473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48312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5700" y="5016500"/>
            <a:ext cx="1841500" cy="1714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54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444500"/>
            <a:ext cx="51816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060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900"/>
              </a:lnSpc>
              <a:tabLst/>
            </a:pPr>
            <a:r>
              <a:rPr lang="en-US" altLang="zh-CN" sz="4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</a:t>
            </a:r>
            <a:r>
              <a:rPr lang="en-US" altLang="zh-CN" sz="4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聆听，讲述</a:t>
            </a:r>
            <a:r>
              <a:rPr lang="en-US" altLang="zh-CN" sz="4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和</a:t>
            </a: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触发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3632200"/>
            <a:ext cx="29210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在更深入的探讨之前，我们要提醒大家，讲故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事并不仅仅是“讲述”故事，还有更多的工作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要做。为了能从叙事中得到更多收获，我们需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要意识到在讲故事中故事聆听和故事引发与讲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述故事本身同样重要。聆听，引发和讲述构成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了讲故事的三项元素。所有这三个元素构成了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一个故事作品。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听是一种艺术，能令到别人分享他的故事。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意味着通过精心设计的提问技巧启发对方的故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事而不是仅仅表达他的意见。例如，如果你问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某人：“你是如何在公司里提供良好的服务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的?”，很可能你会听到下面的回答：“我们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关注细节并尽我们所能展现出我们对客户的关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心。”但是，如果你问：“你曾经什么时候在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公司里观察到了杰出的客户服务？”，很可能，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你会收获一个故事。故事的开头可能是这样的：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“哦，实际上，有一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746500" y="3632200"/>
            <a:ext cx="2501900" cy="433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天，一位客户想要做一笔2,5000的现金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存款业务......”慢慢你会进入一个有关那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天发生的一个故事。正如格言所说：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“演出来而不是仅仅陈述行动。”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故事引发是指某位领导者在组织里做了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某些值得纪念的事情，人们会一再的提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及曾经发生的事。与许多在组织里每天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偶然发生的插曲不同，故事引发是一种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有目的，带有标志性的行为。这种行为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是为了支持组织中正在进行的变革而做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出的。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例如：作为CEO，你想要令组织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的结构更为扁平化。为了显示出你对这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件事非常认真，你重新安排了你的办公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室。把自己和其他下属一起放到一个更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开放的空间。这些行为就会引发出一到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两个故事。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故事讲述是为了说明某个业务观点而有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目的的重述组织中曾经发生的事。</a:t>
            </a: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好的商务故事能帮助听众更好地“看”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到组织中曾经发生的事，更好的“感受”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到组织中曾经发生的事情。正如我们所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97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知，人们会记住他们所“感受”到的事。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17550" y="4251071"/>
            <a:ext cx="5424551" cy="25400"/>
          </a:xfrm>
          <a:custGeom>
            <a:avLst/>
            <a:gdLst>
              <a:gd name="connsiteX0" fmla="*/ 6350 w 5424551"/>
              <a:gd name="connsiteY0" fmla="*/ 6350 h 25400"/>
              <a:gd name="connsiteX1" fmla="*/ 5418201 w 542455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24551" h="25400">
                <a:moveTo>
                  <a:pt x="6350" y="6350"/>
                </a:moveTo>
                <a:lnTo>
                  <a:pt x="54182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17550" y="6681216"/>
            <a:ext cx="5424551" cy="25400"/>
          </a:xfrm>
          <a:custGeom>
            <a:avLst/>
            <a:gdLst>
              <a:gd name="connsiteX0" fmla="*/ 6350 w 5424551"/>
              <a:gd name="connsiteY0" fmla="*/ 6350 h 25400"/>
              <a:gd name="connsiteX1" fmla="*/ 5418201 w 542455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24551" h="25400">
                <a:moveTo>
                  <a:pt x="6350" y="6350"/>
                </a:moveTo>
                <a:lnTo>
                  <a:pt x="54182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17550" y="8591550"/>
            <a:ext cx="5424551" cy="25400"/>
          </a:xfrm>
          <a:custGeom>
            <a:avLst/>
            <a:gdLst>
              <a:gd name="connsiteX0" fmla="*/ 6350 w 5424551"/>
              <a:gd name="connsiteY0" fmla="*/ 6350 h 25400"/>
              <a:gd name="connsiteX1" fmla="*/ 5418201 w 542455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24551" h="25400">
                <a:moveTo>
                  <a:pt x="6350" y="6350"/>
                </a:moveTo>
                <a:lnTo>
                  <a:pt x="54182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7550" y="1993900"/>
            <a:ext cx="5424551" cy="25400"/>
          </a:xfrm>
          <a:custGeom>
            <a:avLst/>
            <a:gdLst>
              <a:gd name="connsiteX0" fmla="*/ 6350 w 5424551"/>
              <a:gd name="connsiteY0" fmla="*/ 6350 h 25400"/>
              <a:gd name="connsiteX1" fmla="*/ 5418201 w 542455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24551" h="25400">
                <a:moveTo>
                  <a:pt x="6350" y="6350"/>
                </a:moveTo>
                <a:lnTo>
                  <a:pt x="54182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17550" y="10648950"/>
            <a:ext cx="5424551" cy="25400"/>
          </a:xfrm>
          <a:custGeom>
            <a:avLst/>
            <a:gdLst>
              <a:gd name="connsiteX0" fmla="*/ 6350 w 5424551"/>
              <a:gd name="connsiteY0" fmla="*/ 6350 h 25400"/>
              <a:gd name="connsiteX1" fmla="*/ 5418201 w 542455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24551" h="25400">
                <a:moveTo>
                  <a:pt x="6350" y="6350"/>
                </a:moveTo>
                <a:lnTo>
                  <a:pt x="54182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652134" y="1757552"/>
            <a:ext cx="485394" cy="486155"/>
          </a:xfrm>
          <a:custGeom>
            <a:avLst/>
            <a:gdLst>
              <a:gd name="connsiteX0" fmla="*/ 0 w 485394"/>
              <a:gd name="connsiteY0" fmla="*/ 243077 h 486155"/>
              <a:gd name="connsiteX1" fmla="*/ 242697 w 485394"/>
              <a:gd name="connsiteY1" fmla="*/ 0 h 486155"/>
              <a:gd name="connsiteX2" fmla="*/ 485394 w 485394"/>
              <a:gd name="connsiteY2" fmla="*/ 243077 h 486155"/>
              <a:gd name="connsiteX3" fmla="*/ 242697 w 485394"/>
              <a:gd name="connsiteY3" fmla="*/ 486155 h 486155"/>
              <a:gd name="connsiteX4" fmla="*/ 0 w 485394"/>
              <a:gd name="connsiteY4" fmla="*/ 243077 h 486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394" h="486155">
                <a:moveTo>
                  <a:pt x="0" y="243077"/>
                </a:moveTo>
                <a:cubicBezTo>
                  <a:pt x="0" y="108839"/>
                  <a:pt x="108711" y="0"/>
                  <a:pt x="242697" y="0"/>
                </a:cubicBezTo>
                <a:cubicBezTo>
                  <a:pt x="376682" y="0"/>
                  <a:pt x="485394" y="108839"/>
                  <a:pt x="485394" y="243077"/>
                </a:cubicBezTo>
                <a:cubicBezTo>
                  <a:pt x="485394" y="377317"/>
                  <a:pt x="376682" y="486155"/>
                  <a:pt x="242697" y="486155"/>
                </a:cubicBezTo>
                <a:cubicBezTo>
                  <a:pt x="108711" y="486155"/>
                  <a:pt x="0" y="377317"/>
                  <a:pt x="0" y="24307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644133" y="1749551"/>
            <a:ext cx="501396" cy="502157"/>
          </a:xfrm>
          <a:custGeom>
            <a:avLst/>
            <a:gdLst>
              <a:gd name="connsiteX0" fmla="*/ 8001 w 501396"/>
              <a:gd name="connsiteY0" fmla="*/ 251079 h 502157"/>
              <a:gd name="connsiteX1" fmla="*/ 250698 w 501396"/>
              <a:gd name="connsiteY1" fmla="*/ 8001 h 502157"/>
              <a:gd name="connsiteX2" fmla="*/ 493395 w 501396"/>
              <a:gd name="connsiteY2" fmla="*/ 251079 h 502157"/>
              <a:gd name="connsiteX3" fmla="*/ 250698 w 501396"/>
              <a:gd name="connsiteY3" fmla="*/ 494157 h 502157"/>
              <a:gd name="connsiteX4" fmla="*/ 8001 w 501396"/>
              <a:gd name="connsiteY4" fmla="*/ 251079 h 502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396" h="502157">
                <a:moveTo>
                  <a:pt x="8001" y="251079"/>
                </a:moveTo>
                <a:cubicBezTo>
                  <a:pt x="8001" y="116840"/>
                  <a:pt x="116713" y="8001"/>
                  <a:pt x="250698" y="8001"/>
                </a:cubicBezTo>
                <a:cubicBezTo>
                  <a:pt x="384683" y="8001"/>
                  <a:pt x="493395" y="116840"/>
                  <a:pt x="493395" y="251079"/>
                </a:cubicBezTo>
                <a:cubicBezTo>
                  <a:pt x="493395" y="385318"/>
                  <a:pt x="384683" y="494157"/>
                  <a:pt x="250698" y="494157"/>
                </a:cubicBezTo>
                <a:cubicBezTo>
                  <a:pt x="116713" y="494157"/>
                  <a:pt x="8001" y="385318"/>
                  <a:pt x="8001" y="251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715380" y="1915286"/>
            <a:ext cx="342900" cy="152400"/>
          </a:xfrm>
          <a:custGeom>
            <a:avLst/>
            <a:gdLst>
              <a:gd name="connsiteX0" fmla="*/ 0 w 342900"/>
              <a:gd name="connsiteY0" fmla="*/ 38100 h 152400"/>
              <a:gd name="connsiteX1" fmla="*/ 266700 w 342900"/>
              <a:gd name="connsiteY1" fmla="*/ 38100 h 152400"/>
              <a:gd name="connsiteX2" fmla="*/ 266700 w 342900"/>
              <a:gd name="connsiteY2" fmla="*/ 0 h 152400"/>
              <a:gd name="connsiteX3" fmla="*/ 342900 w 342900"/>
              <a:gd name="connsiteY3" fmla="*/ 76200 h 152400"/>
              <a:gd name="connsiteX4" fmla="*/ 266700 w 342900"/>
              <a:gd name="connsiteY4" fmla="*/ 152400 h 152400"/>
              <a:gd name="connsiteX5" fmla="*/ 266700 w 342900"/>
              <a:gd name="connsiteY5" fmla="*/ 114300 h 152400"/>
              <a:gd name="connsiteX6" fmla="*/ 0 w 342900"/>
              <a:gd name="connsiteY6" fmla="*/ 114300 h 152400"/>
              <a:gd name="connsiteX7" fmla="*/ 0 w 3429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2900" h="152400">
                <a:moveTo>
                  <a:pt x="0" y="38100"/>
                </a:moveTo>
                <a:lnTo>
                  <a:pt x="266700" y="38100"/>
                </a:lnTo>
                <a:lnTo>
                  <a:pt x="266700" y="0"/>
                </a:lnTo>
                <a:lnTo>
                  <a:pt x="342900" y="76200"/>
                </a:lnTo>
                <a:lnTo>
                  <a:pt x="266700" y="152400"/>
                </a:lnTo>
                <a:lnTo>
                  <a:pt x="266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07379" y="1907285"/>
            <a:ext cx="358902" cy="168402"/>
          </a:xfrm>
          <a:custGeom>
            <a:avLst/>
            <a:gdLst>
              <a:gd name="connsiteX0" fmla="*/ 8001 w 358902"/>
              <a:gd name="connsiteY0" fmla="*/ 46101 h 168402"/>
              <a:gd name="connsiteX1" fmla="*/ 274701 w 358902"/>
              <a:gd name="connsiteY1" fmla="*/ 46101 h 168402"/>
              <a:gd name="connsiteX2" fmla="*/ 274701 w 358902"/>
              <a:gd name="connsiteY2" fmla="*/ 8001 h 168402"/>
              <a:gd name="connsiteX3" fmla="*/ 350901 w 358902"/>
              <a:gd name="connsiteY3" fmla="*/ 84201 h 168402"/>
              <a:gd name="connsiteX4" fmla="*/ 274701 w 358902"/>
              <a:gd name="connsiteY4" fmla="*/ 160401 h 168402"/>
              <a:gd name="connsiteX5" fmla="*/ 274701 w 358902"/>
              <a:gd name="connsiteY5" fmla="*/ 122301 h 168402"/>
              <a:gd name="connsiteX6" fmla="*/ 8001 w 358902"/>
              <a:gd name="connsiteY6" fmla="*/ 122301 h 168402"/>
              <a:gd name="connsiteX7" fmla="*/ 8001 w 358902"/>
              <a:gd name="connsiteY7" fmla="*/ 46101 h 168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8902" h="168402">
                <a:moveTo>
                  <a:pt x="8001" y="46101"/>
                </a:moveTo>
                <a:lnTo>
                  <a:pt x="274701" y="46101"/>
                </a:lnTo>
                <a:lnTo>
                  <a:pt x="274701" y="8001"/>
                </a:lnTo>
                <a:lnTo>
                  <a:pt x="350901" y="84201"/>
                </a:lnTo>
                <a:lnTo>
                  <a:pt x="274701" y="160401"/>
                </a:lnTo>
                <a:lnTo>
                  <a:pt x="274701" y="122301"/>
                </a:lnTo>
                <a:lnTo>
                  <a:pt x="8001" y="122301"/>
                </a:lnTo>
                <a:lnTo>
                  <a:pt x="8001" y="461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648705" y="4043171"/>
            <a:ext cx="486918" cy="486156"/>
          </a:xfrm>
          <a:custGeom>
            <a:avLst/>
            <a:gdLst>
              <a:gd name="connsiteX0" fmla="*/ 0 w 486918"/>
              <a:gd name="connsiteY0" fmla="*/ 243078 h 486156"/>
              <a:gd name="connsiteX1" fmla="*/ 243459 w 486918"/>
              <a:gd name="connsiteY1" fmla="*/ 0 h 486156"/>
              <a:gd name="connsiteX2" fmla="*/ 486917 w 486918"/>
              <a:gd name="connsiteY2" fmla="*/ 243078 h 486156"/>
              <a:gd name="connsiteX3" fmla="*/ 243459 w 486918"/>
              <a:gd name="connsiteY3" fmla="*/ 486156 h 486156"/>
              <a:gd name="connsiteX4" fmla="*/ 0 w 486918"/>
              <a:gd name="connsiteY4" fmla="*/ 243078 h 486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918" h="486156">
                <a:moveTo>
                  <a:pt x="0" y="243078"/>
                </a:moveTo>
                <a:cubicBezTo>
                  <a:pt x="0" y="108839"/>
                  <a:pt x="108965" y="0"/>
                  <a:pt x="243459" y="0"/>
                </a:cubicBezTo>
                <a:cubicBezTo>
                  <a:pt x="377952" y="0"/>
                  <a:pt x="486917" y="108839"/>
                  <a:pt x="486917" y="243078"/>
                </a:cubicBezTo>
                <a:cubicBezTo>
                  <a:pt x="486917" y="377317"/>
                  <a:pt x="377952" y="486156"/>
                  <a:pt x="243459" y="486156"/>
                </a:cubicBezTo>
                <a:cubicBezTo>
                  <a:pt x="108965" y="486156"/>
                  <a:pt x="0" y="377317"/>
                  <a:pt x="0" y="24307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628132" y="4022597"/>
            <a:ext cx="528066" cy="527304"/>
          </a:xfrm>
          <a:custGeom>
            <a:avLst/>
            <a:gdLst>
              <a:gd name="connsiteX0" fmla="*/ 20573 w 528066"/>
              <a:gd name="connsiteY0" fmla="*/ 263652 h 527304"/>
              <a:gd name="connsiteX1" fmla="*/ 264033 w 528066"/>
              <a:gd name="connsiteY1" fmla="*/ 20573 h 527304"/>
              <a:gd name="connsiteX2" fmla="*/ 507491 w 528066"/>
              <a:gd name="connsiteY2" fmla="*/ 263652 h 527304"/>
              <a:gd name="connsiteX3" fmla="*/ 264033 w 528066"/>
              <a:gd name="connsiteY3" fmla="*/ 506730 h 527304"/>
              <a:gd name="connsiteX4" fmla="*/ 20573 w 528066"/>
              <a:gd name="connsiteY4" fmla="*/ 263652 h 527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066" h="527304">
                <a:moveTo>
                  <a:pt x="20573" y="263652"/>
                </a:moveTo>
                <a:cubicBezTo>
                  <a:pt x="20573" y="129413"/>
                  <a:pt x="129539" y="20573"/>
                  <a:pt x="264033" y="20573"/>
                </a:cubicBezTo>
                <a:cubicBezTo>
                  <a:pt x="398526" y="20573"/>
                  <a:pt x="507491" y="129413"/>
                  <a:pt x="507491" y="263652"/>
                </a:cubicBezTo>
                <a:cubicBezTo>
                  <a:pt x="507491" y="397891"/>
                  <a:pt x="398526" y="506730"/>
                  <a:pt x="264033" y="506730"/>
                </a:cubicBezTo>
                <a:cubicBezTo>
                  <a:pt x="129539" y="506730"/>
                  <a:pt x="20573" y="397891"/>
                  <a:pt x="20573" y="26365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23689" y="4153661"/>
            <a:ext cx="345299" cy="336041"/>
          </a:xfrm>
          <a:custGeom>
            <a:avLst/>
            <a:gdLst>
              <a:gd name="connsiteX0" fmla="*/ 172666 w 345299"/>
              <a:gd name="connsiteY0" fmla="*/ 80009 h 336041"/>
              <a:gd name="connsiteX1" fmla="*/ 172666 w 345299"/>
              <a:gd name="connsiteY1" fmla="*/ 336041 h 336041"/>
              <a:gd name="connsiteX2" fmla="*/ 172666 w 345299"/>
              <a:gd name="connsiteY2" fmla="*/ 80009 h 336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45299" h="336041">
                <a:moveTo>
                  <a:pt x="172666" y="80009"/>
                </a:moveTo>
                <a:cubicBezTo>
                  <a:pt x="244040" y="-119126"/>
                  <a:pt x="522678" y="80009"/>
                  <a:pt x="172666" y="336041"/>
                </a:cubicBezTo>
                <a:cubicBezTo>
                  <a:pt x="-177345" y="80009"/>
                  <a:pt x="101165" y="-119126"/>
                  <a:pt x="172666" y="8000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703115" y="4133088"/>
            <a:ext cx="386447" cy="377189"/>
          </a:xfrm>
          <a:custGeom>
            <a:avLst/>
            <a:gdLst>
              <a:gd name="connsiteX0" fmla="*/ 193240 w 386447"/>
              <a:gd name="connsiteY0" fmla="*/ 100583 h 377189"/>
              <a:gd name="connsiteX1" fmla="*/ 193240 w 386447"/>
              <a:gd name="connsiteY1" fmla="*/ 356615 h 377189"/>
              <a:gd name="connsiteX2" fmla="*/ 193240 w 386447"/>
              <a:gd name="connsiteY2" fmla="*/ 100583 h 377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6447" h="377189">
                <a:moveTo>
                  <a:pt x="193240" y="100583"/>
                </a:moveTo>
                <a:cubicBezTo>
                  <a:pt x="264614" y="-98552"/>
                  <a:pt x="543252" y="100583"/>
                  <a:pt x="193240" y="356615"/>
                </a:cubicBezTo>
                <a:cubicBezTo>
                  <a:pt x="-156771" y="100583"/>
                  <a:pt x="121739" y="-98552"/>
                  <a:pt x="193240" y="100583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48705" y="6462521"/>
            <a:ext cx="486918" cy="486156"/>
          </a:xfrm>
          <a:custGeom>
            <a:avLst/>
            <a:gdLst>
              <a:gd name="connsiteX0" fmla="*/ 0 w 486918"/>
              <a:gd name="connsiteY0" fmla="*/ 243078 h 486156"/>
              <a:gd name="connsiteX1" fmla="*/ 243459 w 486918"/>
              <a:gd name="connsiteY1" fmla="*/ 0 h 486156"/>
              <a:gd name="connsiteX2" fmla="*/ 486917 w 486918"/>
              <a:gd name="connsiteY2" fmla="*/ 243078 h 486156"/>
              <a:gd name="connsiteX3" fmla="*/ 243459 w 486918"/>
              <a:gd name="connsiteY3" fmla="*/ 486156 h 486156"/>
              <a:gd name="connsiteX4" fmla="*/ 0 w 486918"/>
              <a:gd name="connsiteY4" fmla="*/ 243078 h 486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918" h="486156">
                <a:moveTo>
                  <a:pt x="0" y="243078"/>
                </a:moveTo>
                <a:cubicBezTo>
                  <a:pt x="0" y="108839"/>
                  <a:pt x="108965" y="0"/>
                  <a:pt x="243459" y="0"/>
                </a:cubicBezTo>
                <a:cubicBezTo>
                  <a:pt x="377952" y="0"/>
                  <a:pt x="486917" y="108839"/>
                  <a:pt x="486917" y="243078"/>
                </a:cubicBezTo>
                <a:cubicBezTo>
                  <a:pt x="486917" y="377317"/>
                  <a:pt x="377952" y="486156"/>
                  <a:pt x="243459" y="486156"/>
                </a:cubicBezTo>
                <a:cubicBezTo>
                  <a:pt x="108965" y="486156"/>
                  <a:pt x="0" y="377317"/>
                  <a:pt x="0" y="24307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628132" y="6441947"/>
            <a:ext cx="528066" cy="527304"/>
          </a:xfrm>
          <a:custGeom>
            <a:avLst/>
            <a:gdLst>
              <a:gd name="connsiteX0" fmla="*/ 20573 w 528066"/>
              <a:gd name="connsiteY0" fmla="*/ 263652 h 527304"/>
              <a:gd name="connsiteX1" fmla="*/ 264033 w 528066"/>
              <a:gd name="connsiteY1" fmla="*/ 20573 h 527304"/>
              <a:gd name="connsiteX2" fmla="*/ 507491 w 528066"/>
              <a:gd name="connsiteY2" fmla="*/ 263652 h 527304"/>
              <a:gd name="connsiteX3" fmla="*/ 264033 w 528066"/>
              <a:gd name="connsiteY3" fmla="*/ 506730 h 527304"/>
              <a:gd name="connsiteX4" fmla="*/ 20573 w 528066"/>
              <a:gd name="connsiteY4" fmla="*/ 263652 h 527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8066" h="527304">
                <a:moveTo>
                  <a:pt x="20573" y="263652"/>
                </a:moveTo>
                <a:cubicBezTo>
                  <a:pt x="20573" y="129413"/>
                  <a:pt x="129539" y="20573"/>
                  <a:pt x="264033" y="20573"/>
                </a:cubicBezTo>
                <a:cubicBezTo>
                  <a:pt x="398526" y="20573"/>
                  <a:pt x="507491" y="129413"/>
                  <a:pt x="507491" y="263652"/>
                </a:cubicBezTo>
                <a:cubicBezTo>
                  <a:pt x="507491" y="397891"/>
                  <a:pt x="398526" y="506730"/>
                  <a:pt x="264033" y="506730"/>
                </a:cubicBezTo>
                <a:cubicBezTo>
                  <a:pt x="129539" y="506730"/>
                  <a:pt x="20573" y="397891"/>
                  <a:pt x="20573" y="26365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729478" y="6500621"/>
            <a:ext cx="334517" cy="332232"/>
          </a:xfrm>
          <a:custGeom>
            <a:avLst/>
            <a:gdLst>
              <a:gd name="connsiteX0" fmla="*/ 0 w 334517"/>
              <a:gd name="connsiteY0" fmla="*/ 332232 h 332232"/>
              <a:gd name="connsiteX1" fmla="*/ 167258 w 334517"/>
              <a:gd name="connsiteY1" fmla="*/ 0 h 332232"/>
              <a:gd name="connsiteX2" fmla="*/ 334517 w 334517"/>
              <a:gd name="connsiteY2" fmla="*/ 332232 h 332232"/>
              <a:gd name="connsiteX3" fmla="*/ 0 w 334517"/>
              <a:gd name="connsiteY3" fmla="*/ 332232 h 332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34517" h="332232">
                <a:moveTo>
                  <a:pt x="0" y="332232"/>
                </a:moveTo>
                <a:lnTo>
                  <a:pt x="167258" y="0"/>
                </a:lnTo>
                <a:lnTo>
                  <a:pt x="334517" y="332232"/>
                </a:lnTo>
                <a:lnTo>
                  <a:pt x="0" y="3322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708904" y="6480047"/>
            <a:ext cx="375665" cy="373380"/>
          </a:xfrm>
          <a:custGeom>
            <a:avLst/>
            <a:gdLst>
              <a:gd name="connsiteX0" fmla="*/ 20573 w 375665"/>
              <a:gd name="connsiteY0" fmla="*/ 352806 h 373380"/>
              <a:gd name="connsiteX1" fmla="*/ 187832 w 375665"/>
              <a:gd name="connsiteY1" fmla="*/ 20573 h 373380"/>
              <a:gd name="connsiteX2" fmla="*/ 355091 w 375665"/>
              <a:gd name="connsiteY2" fmla="*/ 352806 h 373380"/>
              <a:gd name="connsiteX3" fmla="*/ 20573 w 375665"/>
              <a:gd name="connsiteY3" fmla="*/ 352806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75665" h="373380">
                <a:moveTo>
                  <a:pt x="20573" y="352806"/>
                </a:moveTo>
                <a:lnTo>
                  <a:pt x="187832" y="20573"/>
                </a:lnTo>
                <a:lnTo>
                  <a:pt x="355091" y="352806"/>
                </a:lnTo>
                <a:lnTo>
                  <a:pt x="20573" y="35280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651753" y="8327897"/>
            <a:ext cx="485394" cy="487680"/>
          </a:xfrm>
          <a:custGeom>
            <a:avLst/>
            <a:gdLst>
              <a:gd name="connsiteX0" fmla="*/ 0 w 485394"/>
              <a:gd name="connsiteY0" fmla="*/ 243840 h 487680"/>
              <a:gd name="connsiteX1" fmla="*/ 242697 w 485394"/>
              <a:gd name="connsiteY1" fmla="*/ 0 h 487680"/>
              <a:gd name="connsiteX2" fmla="*/ 485394 w 485394"/>
              <a:gd name="connsiteY2" fmla="*/ 243840 h 487680"/>
              <a:gd name="connsiteX3" fmla="*/ 242697 w 485394"/>
              <a:gd name="connsiteY3" fmla="*/ 487680 h 487680"/>
              <a:gd name="connsiteX4" fmla="*/ 0 w 485394"/>
              <a:gd name="connsiteY4" fmla="*/ 24384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394" h="487680">
                <a:moveTo>
                  <a:pt x="0" y="243840"/>
                </a:moveTo>
                <a:cubicBezTo>
                  <a:pt x="0" y="109220"/>
                  <a:pt x="108711" y="0"/>
                  <a:pt x="242697" y="0"/>
                </a:cubicBezTo>
                <a:cubicBezTo>
                  <a:pt x="376682" y="0"/>
                  <a:pt x="485394" y="109220"/>
                  <a:pt x="485394" y="243840"/>
                </a:cubicBezTo>
                <a:cubicBezTo>
                  <a:pt x="485394" y="378459"/>
                  <a:pt x="376682" y="487680"/>
                  <a:pt x="242697" y="487680"/>
                </a:cubicBezTo>
                <a:cubicBezTo>
                  <a:pt x="108711" y="487680"/>
                  <a:pt x="0" y="378459"/>
                  <a:pt x="0" y="24384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631179" y="8307323"/>
            <a:ext cx="526542" cy="528828"/>
          </a:xfrm>
          <a:custGeom>
            <a:avLst/>
            <a:gdLst>
              <a:gd name="connsiteX0" fmla="*/ 20573 w 526542"/>
              <a:gd name="connsiteY0" fmla="*/ 264414 h 528828"/>
              <a:gd name="connsiteX1" fmla="*/ 263271 w 526542"/>
              <a:gd name="connsiteY1" fmla="*/ 20573 h 528828"/>
              <a:gd name="connsiteX2" fmla="*/ 505967 w 526542"/>
              <a:gd name="connsiteY2" fmla="*/ 264414 h 528828"/>
              <a:gd name="connsiteX3" fmla="*/ 263271 w 526542"/>
              <a:gd name="connsiteY3" fmla="*/ 508254 h 528828"/>
              <a:gd name="connsiteX4" fmla="*/ 20573 w 526542"/>
              <a:gd name="connsiteY4" fmla="*/ 264414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6542" h="528828">
                <a:moveTo>
                  <a:pt x="20573" y="264414"/>
                </a:moveTo>
                <a:cubicBezTo>
                  <a:pt x="20573" y="129794"/>
                  <a:pt x="129285" y="20573"/>
                  <a:pt x="263271" y="20573"/>
                </a:cubicBezTo>
                <a:cubicBezTo>
                  <a:pt x="397255" y="20573"/>
                  <a:pt x="505967" y="129794"/>
                  <a:pt x="505967" y="264414"/>
                </a:cubicBezTo>
                <a:cubicBezTo>
                  <a:pt x="505967" y="399033"/>
                  <a:pt x="397255" y="508254"/>
                  <a:pt x="263271" y="508254"/>
                </a:cubicBezTo>
                <a:cubicBezTo>
                  <a:pt x="129285" y="508254"/>
                  <a:pt x="20573" y="399033"/>
                  <a:pt x="20573" y="264414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707379" y="8574023"/>
            <a:ext cx="203072" cy="139572"/>
          </a:xfrm>
          <a:custGeom>
            <a:avLst/>
            <a:gdLst>
              <a:gd name="connsiteX0" fmla="*/ 20573 w 203072"/>
              <a:gd name="connsiteY0" fmla="*/ 20573 h 139572"/>
              <a:gd name="connsiteX1" fmla="*/ 182498 w 203072"/>
              <a:gd name="connsiteY1" fmla="*/ 118998 h 139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072" h="139572">
                <a:moveTo>
                  <a:pt x="20573" y="20573"/>
                </a:moveTo>
                <a:lnTo>
                  <a:pt x="182498" y="118998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859779" y="8388095"/>
            <a:ext cx="217424" cy="334772"/>
          </a:xfrm>
          <a:custGeom>
            <a:avLst/>
            <a:gdLst>
              <a:gd name="connsiteX0" fmla="*/ 20573 w 217424"/>
              <a:gd name="connsiteY0" fmla="*/ 314197 h 334772"/>
              <a:gd name="connsiteX1" fmla="*/ 196850 w 217424"/>
              <a:gd name="connsiteY1" fmla="*/ 20573 h 334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7424" h="334772">
                <a:moveTo>
                  <a:pt x="20573" y="314197"/>
                </a:moveTo>
                <a:lnTo>
                  <a:pt x="196850" y="20573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096000" y="11734800"/>
            <a:ext cx="114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55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87400" y="2755900"/>
            <a:ext cx="2540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解释变革，描述一个项目或为团队提供明确的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方向及其他更多的应用。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你也可以在“即兴”场合中使用这种结构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比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如需要在一些不加思索的场合回答问题。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87400" y="558800"/>
            <a:ext cx="5346700" cy="218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52451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245100" algn="l"/>
              </a:tabLst>
            </a:pPr>
            <a:r>
              <a:rPr lang="en-US" altLang="zh-CN" sz="12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清晰的故事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5245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清晰的故事的结构可以用来在组织中沟通战略，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在这种情况下，使用精简版的结构最佳：“过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492500" y="2755900"/>
            <a:ext cx="2540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去。。。。。”，然后一些事情发生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了。。。。。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，“所以现在。。。。。”，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“为达成这个目标我们要。。。。。”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如上图所示，清晰的故事的结构可以作为其他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87400" y="3619500"/>
            <a:ext cx="37211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705100" algn="l"/>
              </a:tabLst>
            </a:pPr>
            <a:r>
              <a:rPr lang="en-US" altLang="zh-CN" dirty="0" smtClean="0"/>
              <a:t>	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故事模型的框架。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705100" algn="l"/>
              </a:tabLst>
            </a:pPr>
            <a:r>
              <a:rPr lang="en-US" altLang="zh-CN" sz="12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联结的故事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492500" y="4876800"/>
            <a:ext cx="2540000" cy="293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也许今天你不能完成有关你的联结的故事，运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用模板继续确定和构建你的故事。发展出有效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的联结的故事对于提高你故事的影响力是非常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值得的。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另一个正面的例子鼓舞人们积极采取行动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如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果这就是你想要的效果，那么用积极的例子来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结束你的故事。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87400" y="4838700"/>
            <a:ext cx="26670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正如我们前面提到过的，联结性故事可以在当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你需要快速建立亲密关系，建立信任或显示你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的个性时使用。请记住，不同的场合会使用不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同的联结性故事。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你的联结的故事不必令人“惊奇”；基至是能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反应钥个性的最简单的经历也能与你的听众产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生共鸣。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影响的故事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富有影响力故事的结构可以使用在当你需要克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服以往根深蒂固的观点或者要针对阻碍进程发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展的反面故事时使用。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影响力故事的关键部分就是为听众从另外一个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角度提供参考。荏至有时候你可以使用两种例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子：一个负面的例子引起人们的关注，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成功的故事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成功的故事可以用来做补充荏至代替案例分析。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这在销售中非常重要。通过一个与听众具有相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同个性，面临同样挑战的人把故事和听众联结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在一起。听众会自己对形势做出分析。把解决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问题时经历过的情感传递给听众，让他们自己</a:t>
            </a:r>
          </a:p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1002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体会在解决自己的问题时的感受。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17600"/>
            <a:ext cx="6858000" cy="4775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34100"/>
            <a:ext cx="6858000" cy="4762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981700" y="4699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072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17600"/>
            <a:ext cx="6858000" cy="4775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34100"/>
            <a:ext cx="6858000" cy="4762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981700" y="4699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073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32500" y="5588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57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77900"/>
            <a:ext cx="6375400" cy="1027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62200" y="11709400"/>
            <a:ext cx="2120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159500" y="11760200"/>
            <a:ext cx="381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38200" y="520700"/>
            <a:ext cx="5410200" cy="436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194300" algn="l"/>
              </a:tabLst>
            </a:pPr>
            <a:r>
              <a:rPr lang="en-US" altLang="zh-CN" dirty="0" smtClean="0"/>
              <a:t>	</a:t>
            </a:r>
            <a:r>
              <a:rPr lang="en-US" altLang="zh-CN" sz="1602" dirty="0" smtClean="0">
                <a:solidFill>
                  <a:srgbClr val="E48312"/>
                </a:solidFill>
                <a:latin typeface="Calibri" pitchFamily="18" charset="0"/>
                <a:cs typeface="Calibri" pitchFamily="18" charset="0"/>
              </a:rPr>
              <a:t>05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900"/>
              </a:lnSpc>
              <a:tabLst>
                <a:tab pos="51943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第一部分：</a:t>
            </a:r>
          </a:p>
          <a:p>
            <a:pPr>
              <a:lnSpc>
                <a:spcPts val="4800"/>
              </a:lnSpc>
              <a:tabLst>
                <a:tab pos="519430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基础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7988300"/>
            <a:ext cx="5207000" cy="2108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708400" y="558800"/>
            <a:ext cx="2667000" cy="487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3749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374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练习讲故事的核心框架和4种故事模式。你可</a:t>
            </a:r>
          </a:p>
          <a:p>
            <a:pPr>
              <a:lnSpc>
                <a:spcPts val="1400"/>
              </a:lnSpc>
              <a:tabLst>
                <a:tab pos="2374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以在日常的工作中每天使用这些框架和模式。</a:t>
            </a:r>
          </a:p>
          <a:p>
            <a:pPr>
              <a:lnSpc>
                <a:spcPts val="1400"/>
              </a:lnSpc>
              <a:tabLst>
                <a:tab pos="2374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这些技能也能帮助你发现新的故事。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374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在本课程中，在介绍了为什么商务活动中讲</a:t>
            </a:r>
          </a:p>
          <a:p>
            <a:pPr>
              <a:lnSpc>
                <a:spcPts val="1400"/>
              </a:lnSpc>
              <a:tabLst>
                <a:tab pos="2374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故事这么重要之外，我们将会与你分享故事</a:t>
            </a:r>
          </a:p>
          <a:p>
            <a:pPr>
              <a:lnSpc>
                <a:spcPts val="1500"/>
              </a:lnSpc>
              <a:tabLst>
                <a:tab pos="2374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的关键性框架和4种故事模式。在你完成这门</a:t>
            </a:r>
          </a:p>
          <a:p>
            <a:pPr>
              <a:lnSpc>
                <a:spcPts val="1400"/>
              </a:lnSpc>
              <a:tabLst>
                <a:tab pos="2374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课程时将会学到一些立即能使用的技能。我</a:t>
            </a:r>
          </a:p>
          <a:p>
            <a:pPr>
              <a:lnSpc>
                <a:spcPts val="1400"/>
              </a:lnSpc>
              <a:tabLst>
                <a:tab pos="2374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们期待这些技能可以激发你未来更大的学习</a:t>
            </a:r>
          </a:p>
          <a:p>
            <a:pPr>
              <a:lnSpc>
                <a:spcPts val="1400"/>
              </a:lnSpc>
              <a:tabLst>
                <a:tab pos="2374900" algn="l"/>
              </a:tabLst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意愿。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46800" y="11734800"/>
            <a:ext cx="50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7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8500" y="444500"/>
            <a:ext cx="2921000" cy="679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90500" algn="l"/>
              </a:tabLst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100"/>
              </a:lnSpc>
              <a:tabLst>
                <a:tab pos="190500" algn="l"/>
              </a:tabLst>
            </a:pPr>
            <a:r>
              <a:rPr lang="en-US" altLang="zh-CN" sz="4002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欢迎进入</a:t>
            </a:r>
          </a:p>
          <a:p>
            <a:pPr>
              <a:lnSpc>
                <a:spcPts val="4000"/>
              </a:lnSpc>
              <a:tabLst>
                <a:tab pos="190500" algn="l"/>
              </a:tabLst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故事的力量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在Anecdote公司于2004年成立不久，我们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就被客户要求帮助企业中的领导运用讲故事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的方式成为一个更好的沟通者。我们的专家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牢牢依靠在企业中收集故事并帮助领导人改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变了公司的文化。我们意识到故事在企业中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的力量并开始谨慎的教授如何讲故事。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同时经过客户极大的鼓励后，我们基于以下</a:t>
            </a:r>
          </a:p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原则开发了此门课程：</a:t>
            </a: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我们将帮助领导者找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到并讲述他们自己的真实故事，而把虚构和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神话留给好莱坞。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从课程的早期，我们就在全世界向超过2000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位在全球大公司工作的领导者教授这门课程，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以此磨砺我们的设计和传授。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一个重大的突破出现在我们把“6个月的实践”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部分加到课程中。我们意识到行为的改变不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会在一节课中发生。人们需要在学习后进行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一再的练习，在这六个月的实践中你将继续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5372100"/>
            <a:ext cx="51943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85800" y="558800"/>
            <a:ext cx="54483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5397500" algn="l"/>
              </a:tabLst>
            </a:pPr>
            <a:r>
              <a:rPr lang="en-US" altLang="zh-CN" dirty="0" smtClean="0"/>
              <a:t>	</a:t>
            </a: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900"/>
              </a:lnSpc>
              <a:tabLst>
                <a:tab pos="5397500" algn="l"/>
              </a:tabLst>
            </a:pP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故事轴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46800" y="11734800"/>
            <a:ext cx="50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0" y="3568700"/>
            <a:ext cx="2603500" cy="622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故事是构成电影，戏剧或小说中描绘情节，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人物个性发展，事件的转折的心脏。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商务场合的故事会显得低调许多，看起来不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如戏剧里那么闪耀，但是同样具有感染力。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这些故事既有在公司历史中那些经过精心演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练的时刻，也有最细小的曾经发生过的某些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插曲。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/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故事轴的一端是大“S”故事。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这些故事制作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精良。我们经常可以在小说，电影，书籍，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舞台甚至最新的电视游戏中见到。大“S”故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事的制作者深谙情节的结构，人物性格的发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展，场景的设计以及其他林林总总的故事设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计原则和技巧。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50" b="1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故事轴的另一端是小“S”故事。</a:t>
            </a: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我们会在日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常的闲聊，奇闻轶事，举例和转述中找到这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些故事。大部分时候，商务故事是另一种短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小的轶事。这些轶事转述了曾经发生过的某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些活动。在领导者被要求举一个例子或者讲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述某些业务活动时，他们常常会使用这些故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708400" y="3568700"/>
            <a:ext cx="2552700" cy="469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下面的故事轴简单罗列了故事的范围。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本课程从小“S”故事开始，慢慢像大“S”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故事衍伸。我们能从中借鉴到很好的经验，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但我们不会太过关注在大“S”故事上。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谨记：在本次课程中我们仅关注在口头上讲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述的故事。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6858000" cy="12192000"/>
          </a:xfrm>
          <a:custGeom>
            <a:avLst/>
            <a:gdLst>
              <a:gd name="connsiteX0" fmla="*/ 0 w 6858000"/>
              <a:gd name="connsiteY0" fmla="*/ 12191999 h 12192000"/>
              <a:gd name="connsiteX1" fmla="*/ 6858000 w 6858000"/>
              <a:gd name="connsiteY1" fmla="*/ 12191999 h 12192000"/>
              <a:gd name="connsiteX2" fmla="*/ 6858000 w 6858000"/>
              <a:gd name="connsiteY2" fmla="*/ 0 h 12192000"/>
              <a:gd name="connsiteX3" fmla="*/ 0 w 6858000"/>
              <a:gd name="connsiteY3" fmla="*/ 0 h 12192000"/>
              <a:gd name="connsiteX4" fmla="*/ 0 w 6858000"/>
              <a:gd name="connsiteY4" fmla="*/ 12191999 h 1219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1999"/>
                </a:moveTo>
                <a:lnTo>
                  <a:pt x="6858000" y="12191999"/>
                </a:lnTo>
                <a:lnTo>
                  <a:pt x="6858000" y="0"/>
                </a:lnTo>
                <a:lnTo>
                  <a:pt x="0" y="0"/>
                </a:lnTo>
                <a:lnTo>
                  <a:pt x="0" y="12191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11261597"/>
            <a:ext cx="6856476" cy="112776"/>
          </a:xfrm>
          <a:custGeom>
            <a:avLst/>
            <a:gdLst>
              <a:gd name="connsiteX0" fmla="*/ 0 w 6856476"/>
              <a:gd name="connsiteY0" fmla="*/ 112776 h 112776"/>
              <a:gd name="connsiteX1" fmla="*/ 6856476 w 6856476"/>
              <a:gd name="connsiteY1" fmla="*/ 112776 h 112776"/>
              <a:gd name="connsiteX2" fmla="*/ 6856476 w 6856476"/>
              <a:gd name="connsiteY2" fmla="*/ 0 h 112776"/>
              <a:gd name="connsiteX3" fmla="*/ 0 w 6856476"/>
              <a:gd name="connsiteY3" fmla="*/ 0 h 112776"/>
              <a:gd name="connsiteX4" fmla="*/ 0 w 6856476"/>
              <a:gd name="connsiteY4" fmla="*/ 112776 h 112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6476" h="112776">
                <a:moveTo>
                  <a:pt x="0" y="112776"/>
                </a:moveTo>
                <a:lnTo>
                  <a:pt x="6856476" y="112776"/>
                </a:lnTo>
                <a:lnTo>
                  <a:pt x="6856476" y="0"/>
                </a:lnTo>
                <a:lnTo>
                  <a:pt x="0" y="0"/>
                </a:lnTo>
                <a:lnTo>
                  <a:pt x="0" y="112776"/>
                </a:lnTo>
              </a:path>
            </a:pathLst>
          </a:custGeom>
          <a:solidFill>
            <a:srgbClr val="E483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03072" y="879855"/>
            <a:ext cx="5640323" cy="46101"/>
          </a:xfrm>
          <a:custGeom>
            <a:avLst/>
            <a:gdLst>
              <a:gd name="connsiteX0" fmla="*/ 6350 w 5640323"/>
              <a:gd name="connsiteY0" fmla="*/ 39751 h 46101"/>
              <a:gd name="connsiteX1" fmla="*/ 5633974 w 5640323"/>
              <a:gd name="connsiteY1" fmla="*/ 63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40323" h="46101">
                <a:moveTo>
                  <a:pt x="6350" y="39751"/>
                </a:moveTo>
                <a:lnTo>
                  <a:pt x="5633974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7797800"/>
            <a:ext cx="5194300" cy="2743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83300" y="558800"/>
            <a:ext cx="381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0" y="3606800"/>
            <a:ext cx="2692400" cy="335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1970年，日本机器人的研究者Mashahiro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Mori注意到当他把机器人造得和人类越相似，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这些机器人吸引程度也随之增加。但是当超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过某个拐点时，会开始变得可怕起来。从这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个点开始，人们觉得机器人不再吸引他们。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Mori称这种对机器人舒适度下降的趋势（或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Shinwakan）叫做神秘谷。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故事中也有类似的神秘谷。对于我们能从最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好的剧作家，编剧，小说家那里偷来的讲故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事的技巧是有限的。不仅仅如此，在这个神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秘谷的底部，故事的效果看起来似乎显得很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虚假，笨拙和不自然。当我们在组织中试图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利用复杂的情节结构，夸张的口吻来讲故事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时，这个神秘谷就会出现。坦白讲，你可能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太过用力的去热爱讲故事了。这往往会导致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为了讲故事而讲故事。正如你所知，当人们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开始用对小孩子讲故事的语调开始：“很久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708400" y="3606800"/>
            <a:ext cx="26035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很久以前。。。.。。。”，结果就是：神秘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谷出现了。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正如我们先前提到过的，你可以从大“S”故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事中学习到很多的技巧，但是过多的使用这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些技巧和原则是愚蠢的。最终，你仍然需要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专注在你自己的体验以及你周围人的体验上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才能获得成功。理解了这些，重述你自己的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真实体验是证明对你而言什么最重要的最有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力的说明。人们会记住你讲述的故事并从中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050" dirty="0" smtClean="0">
                <a:solidFill>
                  <a:srgbClr val="637052"/>
                </a:solidFill>
                <a:latin typeface="微软雅黑" pitchFamily="18" charset="0"/>
                <a:cs typeface="微软雅黑" pitchFamily="18" charset="0"/>
              </a:rPr>
              <a:t>获得采取行动的力量。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62200" y="116840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203A4E"/>
                </a:solidFill>
                <a:latin typeface="微软雅黑" pitchFamily="18" charset="0"/>
                <a:cs typeface="微软雅黑" pitchFamily="18" charset="0"/>
              </a:rPr>
              <a:t>如何影响，吸引和鼓舞他人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146800" y="11734800"/>
            <a:ext cx="50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78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444500"/>
            <a:ext cx="30226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08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100"/>
              </a:lnSpc>
              <a:tabLst/>
            </a:pPr>
            <a:r>
              <a:rPr lang="en-US" altLang="zh-CN" sz="4002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故事的</a:t>
            </a:r>
            <a:r>
              <a:rPr lang="en-US" altLang="zh-CN" sz="4002" dirty="0" smtClean="0">
                <a:solidFill>
                  <a:srgbClr val="E48312"/>
                </a:solidFill>
                <a:latin typeface="微软雅黑" pitchFamily="18" charset="0"/>
                <a:cs typeface="微软雅黑" pitchFamily="18" charset="0"/>
              </a:rPr>
              <a:t>神秘谷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2032</Words>
  <Application>Microsoft Office PowerPoint</Application>
  <PresentationFormat>Widescreen</PresentationFormat>
  <Paragraphs>2428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宋体</vt:lpstr>
      <vt:lpstr>微软雅黑</vt:lpstr>
      <vt:lpstr>Arial</vt:lpstr>
      <vt:lpstr>Calibri</vt:lpstr>
      <vt:lpstr>Times New Roman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China, IT support (Gamutsoft) PA</dc:creator>
  <cp:lastModifiedBy>China, IT support (Gamutsoft) PA</cp:lastModifiedBy>
  <cp:revision>4</cp:revision>
  <dcterms:created xsi:type="dcterms:W3CDTF">2006-08-16T00:00:00Z</dcterms:created>
  <dcterms:modified xsi:type="dcterms:W3CDTF">2017-07-30T03:27:46Z</dcterms:modified>
</cp:coreProperties>
</file>